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64" r:id="rId10"/>
    <p:sldId id="265" r:id="rId11"/>
    <p:sldId id="309" r:id="rId12"/>
    <p:sldId id="266" r:id="rId13"/>
    <p:sldId id="267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4" r:id="rId23"/>
    <p:sldId id="285" r:id="rId24"/>
    <p:sldId id="295" r:id="rId25"/>
    <p:sldId id="287" r:id="rId26"/>
    <p:sldId id="288" r:id="rId27"/>
    <p:sldId id="289" r:id="rId28"/>
    <p:sldId id="290" r:id="rId29"/>
    <p:sldId id="305" r:id="rId30"/>
    <p:sldId id="306" r:id="rId31"/>
    <p:sldId id="307" r:id="rId32"/>
    <p:sldId id="293" r:id="rId33"/>
    <p:sldId id="308" r:id="rId34"/>
    <p:sldId id="294" r:id="rId35"/>
    <p:sldId id="296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24"/>
    <a:srgbClr val="2D2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57C2C-7CD0-4EBC-9109-D69362B10FE8}" v="66" dt="2020-11-02T12:59:19.823"/>
    <p1510:client id="{659EB159-AF55-0A39-EA00-41B6CD04A7AC}" v="54" dt="2020-11-02T13:21:24.766"/>
    <p1510:client id="{BABBC8F5-34D8-64B0-2073-2E21E53CA5A0}" v="20" dt="2020-11-02T14:46:20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04"/>
    <p:restoredTop sz="97103" autoAdjust="0"/>
  </p:normalViewPr>
  <p:slideViewPr>
    <p:cSldViewPr snapToGrid="0" snapToObjects="1">
      <p:cViewPr>
        <p:scale>
          <a:sx n="100" d="100"/>
          <a:sy n="100" d="100"/>
        </p:scale>
        <p:origin x="1472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45EDF-7D46-4143-8520-1A413EDF79ED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9D599-558B-40F9-99FD-DE1C570B0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9D599-558B-40F9-99FD-DE1C570B0F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Attempts to recognize underlying relationships in a set of data through a process that mimics the way the human brain operates</a:t>
            </a:r>
            <a:endParaRPr lang="en-SG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9D599-558B-40F9-99FD-DE1C570B0F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0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9D599-558B-40F9-99FD-DE1C570B0F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2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Non-breaking spaces and non-ascii values probably came about due to input format and errors on the side of the job posting site’s database handler</a:t>
            </a:r>
          </a:p>
          <a:p>
            <a:r>
              <a:rPr lang="en-US" dirty="0"/>
              <a:t>Company profile proved to be the greatest differentiator</a:t>
            </a:r>
          </a:p>
          <a:p>
            <a:r>
              <a:rPr lang="en-US" dirty="0"/>
              <a:t>This might suggests that fake job posters feel that company profile do not play as significant a role to a job finder than requirements, description and benefits, thus putting in less effort to mask their intent.</a:t>
            </a:r>
          </a:p>
          <a:p>
            <a:r>
              <a:rPr lang="en-US" dirty="0"/>
              <a:t>Boolean and categorical variables did not play a large part in differentiating due to how their values skewed towards real job postings regardless of their classes</a:t>
            </a:r>
          </a:p>
          <a:p>
            <a:r>
              <a:rPr lang="en-US" dirty="0"/>
              <a:t>Even required education which supposedly does help, did not prove as a good differentiator due to the little number of data points with non-null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9D599-558B-40F9-99FD-DE1C570B0F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7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93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70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5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3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4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1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0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6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Ensemble_learn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987A07B6-BFAC-B946-8C8D-AD1C29AEC625}"/>
              </a:ext>
            </a:extLst>
          </p:cNvPr>
          <p:cNvPicPr preferRelativeResize="0"/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FA6E3-5183-4E37-B15B-91038FE1F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4BDFA8-A9C4-0E45-B52F-F626A5E6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895" y="1251284"/>
            <a:ext cx="5083755" cy="2822713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Fake Job Postings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791E-1BE7-7F41-9B13-6C91A39E4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746481" cy="920783"/>
          </a:xfrm>
        </p:spPr>
        <p:txBody>
          <a:bodyPr numCol="2">
            <a:noAutofit/>
          </a:bodyPr>
          <a:lstStyle/>
          <a:p>
            <a:pPr algn="l"/>
            <a:r>
              <a:rPr lang="en-US" sz="2000" cap="none" dirty="0" err="1">
                <a:latin typeface="Avenir Book" panose="02000503020000020003" pitchFamily="2" charset="0"/>
              </a:rPr>
              <a:t>Erra</a:t>
            </a:r>
            <a:endParaRPr lang="en-US" sz="2000" cap="none" dirty="0">
              <a:latin typeface="Avenir Book" panose="02000503020000020003" pitchFamily="2" charset="0"/>
            </a:endParaRPr>
          </a:p>
          <a:p>
            <a:pPr algn="l"/>
            <a:r>
              <a:rPr lang="en-US" sz="2000" cap="none" dirty="0">
                <a:latin typeface="Avenir Book" panose="02000503020000020003" pitchFamily="2" charset="0"/>
              </a:rPr>
              <a:t>Stark </a:t>
            </a:r>
          </a:p>
          <a:p>
            <a:pPr algn="l"/>
            <a:r>
              <a:rPr lang="en-US" sz="2000" cap="none" dirty="0">
                <a:latin typeface="Avenir Book" panose="02000503020000020003" pitchFamily="2" charset="0"/>
              </a:rPr>
              <a:t>Ky Nam</a:t>
            </a:r>
          </a:p>
          <a:p>
            <a:pPr algn="l"/>
            <a:r>
              <a:rPr lang="en-US" sz="2000" cap="none" dirty="0">
                <a:latin typeface="Avenir Book" panose="02000503020000020003" pitchFamily="2" charset="0"/>
              </a:rPr>
              <a:t>Wai Yeong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8" name="Freeform: Shape 5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5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5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5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6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" name="Oval 6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" name="Rectangle 6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5" name="Rectangle 66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257A-A2AD-CC4D-828A-CE196CEA148E}"/>
              </a:ext>
            </a:extLst>
          </p:cNvPr>
          <p:cNvSpPr txBox="1">
            <a:spLocks/>
          </p:cNvSpPr>
          <p:nvPr/>
        </p:nvSpPr>
        <p:spPr>
          <a:xfrm>
            <a:off x="1152257" y="2205715"/>
            <a:ext cx="4670436" cy="2577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900" b="1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900" b="1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endParaRPr lang="en-US" sz="3900" b="1" cap="all" dirty="0">
              <a:latin typeface="Avenir Book" panose="02000503020000020003" pitchFamily="2" charset="0"/>
              <a:ea typeface="Source Sans Pro SemiBold" panose="020B0603030403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2600" b="1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(Description, Requirements, Benefits)</a:t>
            </a:r>
          </a:p>
        </p:txBody>
      </p:sp>
      <p:grpSp>
        <p:nvGrpSpPr>
          <p:cNvPr id="106" name="Graphic 38">
            <a:extLst>
              <a:ext uri="{FF2B5EF4-FFF2-40B4-BE49-F238E27FC236}">
                <a16:creationId xmlns:a16="http://schemas.microsoft.com/office/drawing/2014/main" id="{B9ED1A08-4326-4B92-AA57-F69D1CC2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213CC54-D4A9-4417-A5DE-2F769F7E2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70">
              <a:extLst>
                <a:ext uri="{FF2B5EF4-FFF2-40B4-BE49-F238E27FC236}">
                  <a16:creationId xmlns:a16="http://schemas.microsoft.com/office/drawing/2014/main" id="{25F762C6-C7FB-4DEC-B1F4-F3253EC9F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" name="Google Shape;131;p24">
            <a:extLst>
              <a:ext uri="{FF2B5EF4-FFF2-40B4-BE49-F238E27FC236}">
                <a16:creationId xmlns:a16="http://schemas.microsoft.com/office/drawing/2014/main" id="{2E9A1978-3BFA-F945-99D9-09ED4B354B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14" y="913471"/>
            <a:ext cx="5134905" cy="1797217"/>
          </a:xfrm>
          <a:prstGeom prst="rect">
            <a:avLst/>
          </a:prstGeom>
          <a:noFill/>
        </p:spPr>
      </p:pic>
      <p:sp>
        <p:nvSpPr>
          <p:cNvPr id="108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" name="Google Shape;128;p24">
            <a:extLst>
              <a:ext uri="{FF2B5EF4-FFF2-40B4-BE49-F238E27FC236}">
                <a16:creationId xmlns:a16="http://schemas.microsoft.com/office/drawing/2014/main" id="{BB234AED-0D52-394F-A5F4-1C2E349CE7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14" y="2718439"/>
            <a:ext cx="5171850" cy="1797217"/>
          </a:xfrm>
          <a:prstGeom prst="rect">
            <a:avLst/>
          </a:prstGeom>
          <a:noFill/>
        </p:spPr>
      </p:pic>
      <p:sp>
        <p:nvSpPr>
          <p:cNvPr id="110" name="Oval 76">
            <a:extLst>
              <a:ext uri="{FF2B5EF4-FFF2-40B4-BE49-F238E27FC236}">
                <a16:creationId xmlns:a16="http://schemas.microsoft.com/office/drawing/2014/main" id="{8FA9CBFE-4CB8-4FD9-B3FC-5397301CB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Oval 78">
            <a:extLst>
              <a:ext uri="{FF2B5EF4-FFF2-40B4-BE49-F238E27FC236}">
                <a16:creationId xmlns:a16="http://schemas.microsoft.com/office/drawing/2014/main" id="{CB7BFCC5-0C9C-412D-B923-8E9F6D10E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729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Google Shape;120;p23">
            <a:extLst>
              <a:ext uri="{FF2B5EF4-FFF2-40B4-BE49-F238E27FC236}">
                <a16:creationId xmlns:a16="http://schemas.microsoft.com/office/drawing/2014/main" id="{422DB0A7-41CF-854A-A4D8-CC959C757E4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rcRect l="1293"/>
          <a:stretch/>
        </p:blipFill>
        <p:spPr>
          <a:xfrm>
            <a:off x="6223638" y="4501926"/>
            <a:ext cx="5070655" cy="1785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794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57257A-A2AD-CC4D-828A-CE196CEA148E}"/>
              </a:ext>
            </a:extLst>
          </p:cNvPr>
          <p:cNvSpPr txBox="1">
            <a:spLocks/>
          </p:cNvSpPr>
          <p:nvPr/>
        </p:nvSpPr>
        <p:spPr>
          <a:xfrm>
            <a:off x="838200" y="565739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cap="all" dirty="0">
                <a:latin typeface="Avenir Book" panose="02000503020000020003" pitchFamily="2" charset="0"/>
              </a:rPr>
              <a:t>Exploratory analysis</a:t>
            </a:r>
            <a:br>
              <a:rPr lang="en-US" sz="3700" cap="all" dirty="0">
                <a:latin typeface="Avenir Book" panose="02000503020000020003" pitchFamily="2" charset="0"/>
              </a:rPr>
            </a:br>
            <a:r>
              <a:rPr lang="en-US" sz="3700" cap="all" dirty="0">
                <a:latin typeface="Avenir Book" panose="02000503020000020003" pitchFamily="2" charset="0"/>
              </a:rPr>
              <a:t>(Description)</a:t>
            </a:r>
            <a:endParaRPr lang="en-US" sz="3700" dirty="0">
              <a:latin typeface="Avenir Book" panose="02000503020000020003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A8B3A-D696-BD4B-A0EE-46A7B96AEC7B}"/>
              </a:ext>
            </a:extLst>
          </p:cNvPr>
          <p:cNvGrpSpPr/>
          <p:nvPr/>
        </p:nvGrpSpPr>
        <p:grpSpPr>
          <a:xfrm>
            <a:off x="955979" y="1825625"/>
            <a:ext cx="10280042" cy="4351338"/>
            <a:chOff x="311700" y="1017724"/>
            <a:chExt cx="8520600" cy="3606601"/>
          </a:xfrm>
        </p:grpSpPr>
        <p:pic>
          <p:nvPicPr>
            <p:cNvPr id="25" name="Google Shape;120;p23">
              <a:extLst>
                <a:ext uri="{FF2B5EF4-FFF2-40B4-BE49-F238E27FC236}">
                  <a16:creationId xmlns:a16="http://schemas.microsoft.com/office/drawing/2014/main" id="{422DB0A7-41CF-854A-A4D8-CC959C757E4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1293"/>
            <a:stretch/>
          </p:blipFill>
          <p:spPr>
            <a:xfrm>
              <a:off x="311700" y="1017724"/>
              <a:ext cx="8520600" cy="298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21;p23">
              <a:extLst>
                <a:ext uri="{FF2B5EF4-FFF2-40B4-BE49-F238E27FC236}">
                  <a16:creationId xmlns:a16="http://schemas.microsoft.com/office/drawing/2014/main" id="{684D7F2A-BA2A-DE4B-A8C4-132487F160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48" t="11600" r="53561" b="11854"/>
            <a:stretch/>
          </p:blipFill>
          <p:spPr>
            <a:xfrm>
              <a:off x="701653" y="3946503"/>
              <a:ext cx="3654526" cy="67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21;p23">
              <a:extLst>
                <a:ext uri="{FF2B5EF4-FFF2-40B4-BE49-F238E27FC236}">
                  <a16:creationId xmlns:a16="http://schemas.microsoft.com/office/drawing/2014/main" id="{6C56BC34-91E4-0745-815C-34160C70A0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30" t="11727" r="1351" b="11727"/>
            <a:stretch/>
          </p:blipFill>
          <p:spPr>
            <a:xfrm>
              <a:off x="5076439" y="3946503"/>
              <a:ext cx="3654525" cy="6778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649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257A-A2AD-CC4D-828A-CE196CEA148E}"/>
              </a:ext>
            </a:extLst>
          </p:cNvPr>
          <p:cNvSpPr txBox="1">
            <a:spLocks/>
          </p:cNvSpPr>
          <p:nvPr/>
        </p:nvSpPr>
        <p:spPr>
          <a:xfrm>
            <a:off x="1331088" y="565739"/>
            <a:ext cx="9745883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cap="all" dirty="0">
                <a:latin typeface="Avenir Book" panose="02000503020000020003" pitchFamily="2" charset="0"/>
              </a:rPr>
              <a:t>Exploratory analysis</a:t>
            </a:r>
            <a:br>
              <a:rPr lang="en-US" sz="3700" cap="all" dirty="0">
                <a:latin typeface="Avenir Book" panose="02000503020000020003" pitchFamily="2" charset="0"/>
              </a:rPr>
            </a:br>
            <a:r>
              <a:rPr lang="en-US" sz="3700" cap="all" dirty="0">
                <a:latin typeface="Avenir Book" panose="02000503020000020003" pitchFamily="2" charset="0"/>
              </a:rPr>
              <a:t>(Requirements)</a:t>
            </a:r>
            <a:endParaRPr lang="en-US" sz="3700" dirty="0">
              <a:latin typeface="Avenir Book" panose="02000503020000020003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F244D-6637-2343-B4BE-CFFBDC0B4AD8}"/>
              </a:ext>
            </a:extLst>
          </p:cNvPr>
          <p:cNvGrpSpPr/>
          <p:nvPr/>
        </p:nvGrpSpPr>
        <p:grpSpPr>
          <a:xfrm>
            <a:off x="844489" y="1825625"/>
            <a:ext cx="10503021" cy="4351338"/>
            <a:chOff x="311700" y="1136275"/>
            <a:chExt cx="8419264" cy="3488050"/>
          </a:xfrm>
        </p:grpSpPr>
        <p:pic>
          <p:nvPicPr>
            <p:cNvPr id="22" name="Google Shape;128;p24">
              <a:extLst>
                <a:ext uri="{FF2B5EF4-FFF2-40B4-BE49-F238E27FC236}">
                  <a16:creationId xmlns:a16="http://schemas.microsoft.com/office/drawing/2014/main" id="{35DC2DB8-B2F8-964B-8250-905C3C24D6E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700" y="1136275"/>
              <a:ext cx="8419264" cy="2924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29;p24">
              <a:extLst>
                <a:ext uri="{FF2B5EF4-FFF2-40B4-BE49-F238E27FC236}">
                  <a16:creationId xmlns:a16="http://schemas.microsoft.com/office/drawing/2014/main" id="{9EAED81A-F070-8C4C-B4F9-4E4A27C868F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27" t="12144" r="53722" b="11869"/>
            <a:stretch/>
          </p:blipFill>
          <p:spPr>
            <a:xfrm>
              <a:off x="775727" y="4060457"/>
              <a:ext cx="3621850" cy="56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29;p24">
              <a:extLst>
                <a:ext uri="{FF2B5EF4-FFF2-40B4-BE49-F238E27FC236}">
                  <a16:creationId xmlns:a16="http://schemas.microsoft.com/office/drawing/2014/main" id="{5AB75CDC-2135-374B-A29D-A319E9BC80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082" t="12901" r="1467" b="11112"/>
            <a:stretch/>
          </p:blipFill>
          <p:spPr>
            <a:xfrm>
              <a:off x="5076438" y="4060457"/>
              <a:ext cx="3580452" cy="56386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636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257A-A2AD-CC4D-828A-CE196CEA148E}"/>
              </a:ext>
            </a:extLst>
          </p:cNvPr>
          <p:cNvSpPr txBox="1">
            <a:spLocks/>
          </p:cNvSpPr>
          <p:nvPr/>
        </p:nvSpPr>
        <p:spPr>
          <a:xfrm>
            <a:off x="1331088" y="565739"/>
            <a:ext cx="9745883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cap="all" dirty="0">
                <a:latin typeface="Avenir Book" panose="02000503020000020003" pitchFamily="2" charset="0"/>
              </a:rPr>
              <a:t>Exploratory analysis</a:t>
            </a:r>
            <a:br>
              <a:rPr lang="en-US" sz="3700" cap="all" dirty="0">
                <a:latin typeface="Avenir Book" panose="02000503020000020003" pitchFamily="2" charset="0"/>
              </a:rPr>
            </a:br>
            <a:r>
              <a:rPr lang="en-US" sz="3700" cap="all" dirty="0">
                <a:latin typeface="Avenir Book" panose="02000503020000020003" pitchFamily="2" charset="0"/>
              </a:rPr>
              <a:t>(Benefits)</a:t>
            </a:r>
            <a:endParaRPr lang="en-US" sz="3700" dirty="0">
              <a:latin typeface="Avenir Book" panose="02000503020000020003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E62EBD-E360-1B41-8F45-ECB9EA407207}"/>
              </a:ext>
            </a:extLst>
          </p:cNvPr>
          <p:cNvGrpSpPr/>
          <p:nvPr/>
        </p:nvGrpSpPr>
        <p:grpSpPr>
          <a:xfrm>
            <a:off x="838200" y="1850614"/>
            <a:ext cx="10515600" cy="4301359"/>
            <a:chOff x="311700" y="1136275"/>
            <a:chExt cx="8520600" cy="3485313"/>
          </a:xfrm>
        </p:grpSpPr>
        <p:pic>
          <p:nvPicPr>
            <p:cNvPr id="21" name="Google Shape;131;p24">
              <a:extLst>
                <a:ext uri="{FF2B5EF4-FFF2-40B4-BE49-F238E27FC236}">
                  <a16:creationId xmlns:a16="http://schemas.microsoft.com/office/drawing/2014/main" id="{1A5A03EA-E425-E743-B063-679774CF602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700" y="1136275"/>
              <a:ext cx="8520600" cy="2974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30;p24">
              <a:extLst>
                <a:ext uri="{FF2B5EF4-FFF2-40B4-BE49-F238E27FC236}">
                  <a16:creationId xmlns:a16="http://schemas.microsoft.com/office/drawing/2014/main" id="{D338EE5B-9823-1848-902D-161CE63AE9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68" t="12256" r="54217" b="10967"/>
            <a:stretch/>
          </p:blipFill>
          <p:spPr>
            <a:xfrm>
              <a:off x="775727" y="4110906"/>
              <a:ext cx="3642991" cy="510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30;p24">
              <a:extLst>
                <a:ext uri="{FF2B5EF4-FFF2-40B4-BE49-F238E27FC236}">
                  <a16:creationId xmlns:a16="http://schemas.microsoft.com/office/drawing/2014/main" id="{6CF8ECC3-1E1C-184B-AE99-FF05A56AD4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4499" t="11664" r="1386" b="11559"/>
            <a:stretch/>
          </p:blipFill>
          <p:spPr>
            <a:xfrm>
              <a:off x="5121187" y="4110906"/>
              <a:ext cx="3642991" cy="510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4549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5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5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Oval 5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3" name="Rectangle 6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aphic 38">
            <a:extLst>
              <a:ext uri="{FF2B5EF4-FFF2-40B4-BE49-F238E27FC236}">
                <a16:creationId xmlns:a16="http://schemas.microsoft.com/office/drawing/2014/main" id="{DAD61042-0C08-4792-9069-C50A2358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4033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95" name="Freeform: Shape 64">
              <a:extLst>
                <a:ext uri="{FF2B5EF4-FFF2-40B4-BE49-F238E27FC236}">
                  <a16:creationId xmlns:a16="http://schemas.microsoft.com/office/drawing/2014/main" id="{0F1FA9DF-4B59-4A13-870A-3296634FF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65">
              <a:extLst>
                <a:ext uri="{FF2B5EF4-FFF2-40B4-BE49-F238E27FC236}">
                  <a16:creationId xmlns:a16="http://schemas.microsoft.com/office/drawing/2014/main" id="{99AEE6FE-7D59-41E1-8CF0-BA646F70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67">
            <a:extLst>
              <a:ext uri="{FF2B5EF4-FFF2-40B4-BE49-F238E27FC236}">
                <a16:creationId xmlns:a16="http://schemas.microsoft.com/office/drawing/2014/main" id="{99B590B6-72F9-47BE-A8A4-E9B05D205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0894" y="1298420"/>
            <a:ext cx="5145145" cy="4483168"/>
            <a:chOff x="1674895" y="1345036"/>
            <a:chExt cx="5428610" cy="4210939"/>
          </a:xfrm>
        </p:grpSpPr>
        <p:sp>
          <p:nvSpPr>
            <p:cNvPr id="98" name="Rectangle 68">
              <a:extLst>
                <a:ext uri="{FF2B5EF4-FFF2-40B4-BE49-F238E27FC236}">
                  <a16:creationId xmlns:a16="http://schemas.microsoft.com/office/drawing/2014/main" id="{B3931B27-0EDB-439E-BB0D-8FB7F07C3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9">
              <a:extLst>
                <a:ext uri="{FF2B5EF4-FFF2-40B4-BE49-F238E27FC236}">
                  <a16:creationId xmlns:a16="http://schemas.microsoft.com/office/drawing/2014/main" id="{5B2A506B-A82D-4F4B-8BC3-3AC9EDE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0" name="Rectangle 71">
            <a:extLst>
              <a:ext uri="{FF2B5EF4-FFF2-40B4-BE49-F238E27FC236}">
                <a16:creationId xmlns:a16="http://schemas.microsoft.com/office/drawing/2014/main" id="{2E369027-C2BF-44D4-8463-AA64250C5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91BEC-5CF9-AE42-803E-7EAED835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12" y="1827504"/>
            <a:ext cx="3624471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cap="all" baseline="0" dirty="0">
                <a:solidFill>
                  <a:schemeClr val="tx1"/>
                </a:solidFill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 (COMMON WORDS)</a:t>
            </a:r>
          </a:p>
        </p:txBody>
      </p:sp>
      <p:sp>
        <p:nvSpPr>
          <p:cNvPr id="101" name="Graphic 212">
            <a:extLst>
              <a:ext uri="{FF2B5EF4-FFF2-40B4-BE49-F238E27FC236}">
                <a16:creationId xmlns:a16="http://schemas.microsoft.com/office/drawing/2014/main" id="{0F2B4DB4-CB43-4265-8D5A-B45A9E981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2" name="Graphic 212">
            <a:extLst>
              <a:ext uri="{FF2B5EF4-FFF2-40B4-BE49-F238E27FC236}">
                <a16:creationId xmlns:a16="http://schemas.microsoft.com/office/drawing/2014/main" id="{FC0F9FEA-2B64-4E05-95C4-886199E76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4736" y="823301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BAA47-32EE-C943-BCAC-8984C7B85F66}"/>
              </a:ext>
            </a:extLst>
          </p:cNvPr>
          <p:cNvSpPr txBox="1"/>
          <p:nvPr/>
        </p:nvSpPr>
        <p:spPr>
          <a:xfrm>
            <a:off x="7678145" y="423191"/>
            <a:ext cx="2556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Word cloud real jobs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9922B3-291F-C748-A40D-EC04C3EF3BF8}"/>
              </a:ext>
            </a:extLst>
          </p:cNvPr>
          <p:cNvSpPr txBox="1"/>
          <p:nvPr/>
        </p:nvSpPr>
        <p:spPr>
          <a:xfrm>
            <a:off x="7764496" y="6076805"/>
            <a:ext cx="2613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Word cloud fake jobs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9A297CD-7596-9044-900E-9C07AD5B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" r="2" b="-1635"/>
          <a:stretch/>
        </p:blipFill>
        <p:spPr>
          <a:xfrm>
            <a:off x="6381549" y="727798"/>
            <a:ext cx="5206795" cy="270120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B23BE68-4A1E-E846-96F8-CCF161B62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3" r="1" b="-1608"/>
          <a:stretch/>
        </p:blipFill>
        <p:spPr>
          <a:xfrm>
            <a:off x="6381549" y="3485717"/>
            <a:ext cx="5235393" cy="27067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40BD03-4B5B-3547-A11A-F0869B17526E}"/>
              </a:ext>
            </a:extLst>
          </p:cNvPr>
          <p:cNvCxnSpPr>
            <a:cxnSpLocks/>
          </p:cNvCxnSpPr>
          <p:nvPr/>
        </p:nvCxnSpPr>
        <p:spPr>
          <a:xfrm>
            <a:off x="6342123" y="3429000"/>
            <a:ext cx="5578550" cy="0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0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0145F-9A30-094B-A099-EB143B84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Unstructured</a:t>
            </a:r>
            <a:br>
              <a:rPr lang="en-US" sz="4800" dirty="0">
                <a:latin typeface="Avenir Book" panose="02000503020000020003" pitchFamily="2" charset="0"/>
              </a:rPr>
            </a:br>
            <a:r>
              <a:rPr lang="en-US" sz="3600" dirty="0">
                <a:latin typeface="Avenir Book" panose="02000503020000020003" pitchFamily="2" charset="0"/>
              </a:rPr>
              <a:t>(fill-in form)</a:t>
            </a:r>
            <a:endParaRPr lang="en-US" sz="4800" dirty="0">
              <a:latin typeface="Avenir Book" panose="02000503020000020003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F101-EA1C-E54D-8DB0-8F294C13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7"/>
            <a:ext cx="6698612" cy="4879309"/>
          </a:xfrm>
        </p:spPr>
        <p:txBody>
          <a:bodyPr numCol="1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</a:pPr>
            <a:r>
              <a:rPr lang="en-SG" sz="2400" dirty="0">
                <a:latin typeface="Avenir Book" panose="02000503020000020003" pitchFamily="2" charset="0"/>
              </a:rPr>
              <a:t>Improper punctuation &gt; </a:t>
            </a:r>
            <a:r>
              <a:rPr lang="en-SG" sz="2400" dirty="0" err="1">
                <a:latin typeface="Avenir Book" panose="02000503020000020003" pitchFamily="2" charset="0"/>
              </a:rPr>
              <a:t>learn.with</a:t>
            </a:r>
            <a:endParaRPr lang="en-SG" sz="2400" dirty="0">
              <a:latin typeface="Avenir Book" panose="02000503020000020003" pitchFamily="2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SG" sz="2400" dirty="0">
                <a:latin typeface="Avenir Book" panose="02000503020000020003" pitchFamily="2" charset="0"/>
              </a:rPr>
              <a:t>N</a:t>
            </a:r>
            <a:r>
              <a:rPr lang="en" sz="2400" dirty="0">
                <a:latin typeface="Avenir Book" panose="02000503020000020003" pitchFamily="2" charset="0"/>
              </a:rPr>
              <a:t>on-ascii values &gt; </a:t>
            </a:r>
            <a:r>
              <a:rPr lang="el-GR" sz="2400" dirty="0" err="1">
                <a:latin typeface="Avenir Book" panose="02000503020000020003" pitchFamily="2" charset="0"/>
              </a:rPr>
              <a:t>ϒ</a:t>
            </a:r>
            <a:r>
              <a:rPr lang="en" sz="2400" dirty="0">
                <a:latin typeface="Avenir Book" panose="02000503020000020003" pitchFamily="2" charset="0"/>
              </a:rPr>
              <a:t> (</a:t>
            </a:r>
            <a:r>
              <a:rPr lang="en-SG" sz="2400" dirty="0">
                <a:latin typeface="Avenir Book" panose="02000503020000020003" pitchFamily="2" charset="0"/>
              </a:rPr>
              <a:t>G</a:t>
            </a:r>
            <a:r>
              <a:rPr lang="en" sz="2400" dirty="0">
                <a:latin typeface="Avenir Book" panose="02000503020000020003" pitchFamily="2" charset="0"/>
              </a:rPr>
              <a:t>reek)</a:t>
            </a:r>
          </a:p>
          <a:p>
            <a:pPr marL="285750" indent="-285750">
              <a:lnSpc>
                <a:spcPct val="150000"/>
              </a:lnSpc>
            </a:pPr>
            <a:r>
              <a:rPr lang="en" sz="2400" dirty="0">
                <a:latin typeface="Avenir Book" panose="02000503020000020003" pitchFamily="2" charset="0"/>
              </a:rPr>
              <a:t>Non-breaking spaces &gt; \xa0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“nan” wordings &gt; </a:t>
            </a:r>
            <a:r>
              <a:rPr lang="en-US" sz="2400" dirty="0" err="1">
                <a:latin typeface="Avenir Book" panose="02000503020000020003" pitchFamily="2" charset="0"/>
              </a:rPr>
              <a:t>nannanmarketing</a:t>
            </a:r>
            <a:endParaRPr lang="en-US" sz="2400" dirty="0">
              <a:latin typeface="Avenir Book" panose="02000503020000020003" pitchFamily="2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Links &gt; </a:t>
            </a:r>
            <a:r>
              <a:rPr lang="en-US" sz="2400" dirty="0" err="1">
                <a:latin typeface="Avenir Book" panose="02000503020000020003" pitchFamily="2" charset="0"/>
              </a:rPr>
              <a:t>url_XXX</a:t>
            </a:r>
            <a:endParaRPr lang="en-US" sz="2400" dirty="0">
              <a:latin typeface="Avenir Book" panose="02000503020000020003" pitchFamily="2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Contact number</a:t>
            </a:r>
            <a:r>
              <a:rPr lang="en-US" sz="2400" dirty="0">
                <a:latin typeface="Avenir Book" panose="02000503020000020003" pitchFamily="2" charset="0"/>
                <a:sym typeface="Wingdings" pitchFamily="2" charset="2"/>
              </a:rPr>
              <a:t> &gt; </a:t>
            </a:r>
            <a:r>
              <a:rPr lang="en-US" sz="2400" dirty="0" err="1">
                <a:latin typeface="Avenir Book" panose="02000503020000020003" pitchFamily="2" charset="0"/>
                <a:sym typeface="Wingdings" pitchFamily="2" charset="2"/>
              </a:rPr>
              <a:t>phone_XXX</a:t>
            </a:r>
            <a:endParaRPr lang="en-US" sz="24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Emails &gt; </a:t>
            </a:r>
            <a:r>
              <a:rPr lang="en-US" sz="2400" dirty="0" err="1">
                <a:latin typeface="Avenir Book" panose="02000503020000020003" pitchFamily="2" charset="0"/>
              </a:rPr>
              <a:t>email_XXX</a:t>
            </a:r>
            <a:endParaRPr lang="en-US" sz="2400" dirty="0">
              <a:latin typeface="Avenir Book" panose="02000503020000020003" pitchFamily="2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Spelling &amp; grammatical errors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04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29" name="Freeform: Shape 71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72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73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74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75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4" name="Oval 77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7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terial Wallpaper Set Two-4 by rafly-nxs on DeviantArt">
            <a:extLst>
              <a:ext uri="{FF2B5EF4-FFF2-40B4-BE49-F238E27FC236}">
                <a16:creationId xmlns:a16="http://schemas.microsoft.com/office/drawing/2014/main" id="{26FB0625-1432-114F-B627-4968B1E787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3" b="158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Freeform: Shape 81">
            <a:extLst>
              <a:ext uri="{FF2B5EF4-FFF2-40B4-BE49-F238E27FC236}">
                <a16:creationId xmlns:a16="http://schemas.microsoft.com/office/drawing/2014/main" id="{F5BD12E1-AB08-48AC-9D78-07E83A409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7" name="Freeform: Shape 83">
            <a:extLst>
              <a:ext uri="{FF2B5EF4-FFF2-40B4-BE49-F238E27FC236}">
                <a16:creationId xmlns:a16="http://schemas.microsoft.com/office/drawing/2014/main" id="{DC2134FB-41CB-4835-9ABE-34E09235E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8" name="Oval 85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Oval 87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85994-F479-5C4A-BBB2-8774EDFC219E}"/>
              </a:ext>
            </a:extLst>
          </p:cNvPr>
          <p:cNvSpPr txBox="1"/>
          <p:nvPr/>
        </p:nvSpPr>
        <p:spPr>
          <a:xfrm>
            <a:off x="838200" y="2875002"/>
            <a:ext cx="108470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venir Book" panose="02000503020000020003" pitchFamily="2" charset="0"/>
              </a:rPr>
              <a:t>Data cleaning &amp; preparation</a:t>
            </a:r>
          </a:p>
        </p:txBody>
      </p:sp>
    </p:spTree>
    <p:extLst>
      <p:ext uri="{BB962C8B-B14F-4D97-AF65-F5344CB8AC3E}">
        <p14:creationId xmlns:p14="http://schemas.microsoft.com/office/powerpoint/2010/main" val="95782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nimalism, Pattern, Abstract, Lines, Geometry Wallpapers HD / Desktop and  Mobile Backgrounds">
            <a:extLst>
              <a:ext uri="{FF2B5EF4-FFF2-40B4-BE49-F238E27FC236}">
                <a16:creationId xmlns:a16="http://schemas.microsoft.com/office/drawing/2014/main" id="{2180E12C-2C10-0447-BF43-000677AF61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3" b="1172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5BD12E1-AB08-48AC-9D78-07E83A409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C2134FB-41CB-4835-9ABE-34E09235E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9AAD38C-1BD7-CA4B-8FDD-1DD4D77A0639}"/>
              </a:ext>
            </a:extLst>
          </p:cNvPr>
          <p:cNvSpPr/>
          <p:nvPr/>
        </p:nvSpPr>
        <p:spPr>
          <a:xfrm>
            <a:off x="0" y="-15526"/>
            <a:ext cx="5661301" cy="6873525"/>
          </a:xfrm>
          <a:prstGeom prst="homePlate">
            <a:avLst>
              <a:gd name="adj" fmla="val 17806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E4BE9F95-2AD4-C142-AC1F-692BE195465F}"/>
              </a:ext>
            </a:extLst>
          </p:cNvPr>
          <p:cNvSpPr/>
          <p:nvPr/>
        </p:nvSpPr>
        <p:spPr>
          <a:xfrm>
            <a:off x="4644749" y="-23293"/>
            <a:ext cx="4175179" cy="6873524"/>
          </a:xfrm>
          <a:prstGeom prst="chevron">
            <a:avLst>
              <a:gd name="adj" fmla="val 24407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9D45B533-4C16-2640-A6BD-518086089786}"/>
              </a:ext>
            </a:extLst>
          </p:cNvPr>
          <p:cNvSpPr/>
          <p:nvPr/>
        </p:nvSpPr>
        <p:spPr>
          <a:xfrm>
            <a:off x="7797800" y="-23293"/>
            <a:ext cx="5641457" cy="6873524"/>
          </a:xfrm>
          <a:prstGeom prst="chevron">
            <a:avLst>
              <a:gd name="adj" fmla="val 17711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8586C-B0C4-D34F-A304-78F93830F646}"/>
              </a:ext>
            </a:extLst>
          </p:cNvPr>
          <p:cNvSpPr/>
          <p:nvPr/>
        </p:nvSpPr>
        <p:spPr>
          <a:xfrm>
            <a:off x="860395" y="1350673"/>
            <a:ext cx="4610328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Lower case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Strip word of leading and trailing symbols and numbers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Removal of punctuations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Removal of stop words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Preserve and shorten links, emails, contact numbers (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url_xxx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 &gt;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_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Preserve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non_ascii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non_breaking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 spaces (/xa0 &gt;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non_breaking_space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18" name="Google Shape;162;p27">
            <a:extLst>
              <a:ext uri="{FF2B5EF4-FFF2-40B4-BE49-F238E27FC236}">
                <a16:creationId xmlns:a16="http://schemas.microsoft.com/office/drawing/2014/main" id="{AC95FFDB-299F-BB4D-9DC3-E4C33A121132}"/>
              </a:ext>
            </a:extLst>
          </p:cNvPr>
          <p:cNvSpPr txBox="1">
            <a:spLocks/>
          </p:cNvSpPr>
          <p:nvPr/>
        </p:nvSpPr>
        <p:spPr>
          <a:xfrm>
            <a:off x="5783596" y="1998787"/>
            <a:ext cx="2552688" cy="2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Tag words with their word class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Adjectives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Adverbs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Verbs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Nouns</a:t>
            </a:r>
          </a:p>
        </p:txBody>
      </p:sp>
      <p:sp>
        <p:nvSpPr>
          <p:cNvPr id="19" name="Google Shape;162;p27">
            <a:extLst>
              <a:ext uri="{FF2B5EF4-FFF2-40B4-BE49-F238E27FC236}">
                <a16:creationId xmlns:a16="http://schemas.microsoft.com/office/drawing/2014/main" id="{B8F60A30-C0DA-BC4E-B527-05EC6C6CD765}"/>
              </a:ext>
            </a:extLst>
          </p:cNvPr>
          <p:cNvSpPr txBox="1">
            <a:spLocks/>
          </p:cNvSpPr>
          <p:nvPr/>
        </p:nvSpPr>
        <p:spPr>
          <a:xfrm>
            <a:off x="8819929" y="2387845"/>
            <a:ext cx="3223012" cy="20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Lemmatization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SG" sz="2000" dirty="0">
                <a:solidFill>
                  <a:schemeClr val="bg1"/>
                </a:solidFill>
                <a:latin typeface="Avenir Book" panose="02000503020000020003" pitchFamily="2" charset="0"/>
              </a:rPr>
              <a:t>Reduce inflectional forms and derivationally related forms of a word to a common base form</a:t>
            </a: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Google Shape;161;p27">
            <a:extLst>
              <a:ext uri="{FF2B5EF4-FFF2-40B4-BE49-F238E27FC236}">
                <a16:creationId xmlns:a16="http://schemas.microsoft.com/office/drawing/2014/main" id="{8E14C25C-7816-DC40-A9B0-34F7D9F5C4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3132" y="526514"/>
            <a:ext cx="902573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cleaning - Language pipeline</a:t>
            </a:r>
            <a:endParaRPr sz="4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3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323EEA98-AD91-8948-AC90-196FF894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151657" y="1486"/>
            <a:ext cx="6261362" cy="6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719902EE-53A5-2344-A327-4376898827AC}"/>
              </a:ext>
            </a:extLst>
          </p:cNvPr>
          <p:cNvSpPr txBox="1">
            <a:spLocks/>
          </p:cNvSpPr>
          <p:nvPr/>
        </p:nvSpPr>
        <p:spPr>
          <a:xfrm>
            <a:off x="977464" y="1679350"/>
            <a:ext cx="3652330" cy="35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Convert to lowercase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Replace spaces and dashes with underscore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Separate location into country and city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Convert binary features into objects</a:t>
            </a:r>
          </a:p>
        </p:txBody>
      </p:sp>
      <p:sp>
        <p:nvSpPr>
          <p:cNvPr id="4" name="Google Shape;161;p27">
            <a:extLst>
              <a:ext uri="{FF2B5EF4-FFF2-40B4-BE49-F238E27FC236}">
                <a16:creationId xmlns:a16="http://schemas.microsoft.com/office/drawing/2014/main" id="{1F37B18A-EB1D-644E-9967-947AEA8305E7}"/>
              </a:ext>
            </a:extLst>
          </p:cNvPr>
          <p:cNvSpPr txBox="1">
            <a:spLocks/>
          </p:cNvSpPr>
          <p:nvPr/>
        </p:nvSpPr>
        <p:spPr>
          <a:xfrm>
            <a:off x="1404482" y="505987"/>
            <a:ext cx="9383036" cy="667376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SG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cleaning - Categorical pipeline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918371-E4F8-684E-9809-70D24C5AFF86}"/>
              </a:ext>
            </a:extLst>
          </p:cNvPr>
          <p:cNvSpPr/>
          <p:nvPr/>
        </p:nvSpPr>
        <p:spPr>
          <a:xfrm>
            <a:off x="7934882" y="1679350"/>
            <a:ext cx="348083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Director &gt; director</a:t>
            </a:r>
          </a:p>
          <a:p>
            <a:pPr marL="285750" lvl="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mid-senior level &gt; </a:t>
            </a:r>
            <a:r>
              <a:rPr lang="en-US" sz="2400" dirty="0" err="1">
                <a:solidFill>
                  <a:schemeClr val="bg1"/>
                </a:solidFill>
                <a:latin typeface="Avenir Book" panose="02000503020000020003" pitchFamily="2" charset="0"/>
              </a:rPr>
              <a:t>mid_senior_level</a:t>
            </a:r>
            <a:endParaRPr lang="en-US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US, NY, New York &gt; US and NY, New York</a:t>
            </a:r>
          </a:p>
          <a:p>
            <a:pPr marL="285750" indent="-285750"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Telecommuting: 0 &gt; </a:t>
            </a:r>
            <a:r>
              <a:rPr lang="en-US" sz="2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not_telecommuting</a:t>
            </a:r>
            <a:endParaRPr lang="en-US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12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A3BB42-0690-C444-9FB6-2EE098E2F065}"/>
              </a:ext>
            </a:extLst>
          </p:cNvPr>
          <p:cNvGrpSpPr/>
          <p:nvPr/>
        </p:nvGrpSpPr>
        <p:grpSpPr>
          <a:xfrm>
            <a:off x="6266300" y="0"/>
            <a:ext cx="5925700" cy="6858000"/>
            <a:chOff x="4572000" y="0"/>
            <a:chExt cx="4572000" cy="514350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F1115008-7219-9841-A762-499C1E2901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6" r="58959"/>
            <a:stretch/>
          </p:blipFill>
          <p:spPr bwMode="auto">
            <a:xfrm>
              <a:off x="4572000" y="0"/>
              <a:ext cx="2037054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3EB6E247-6CE6-2E41-B9A2-EA8C34FA9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6215"/>
            <a:stretch/>
          </p:blipFill>
          <p:spPr bwMode="auto">
            <a:xfrm>
              <a:off x="6609053" y="0"/>
              <a:ext cx="2534947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09C057F-04FA-7E44-BF30-6418F94F9309}"/>
              </a:ext>
            </a:extLst>
          </p:cNvPr>
          <p:cNvSpPr/>
          <p:nvPr/>
        </p:nvSpPr>
        <p:spPr>
          <a:xfrm>
            <a:off x="-1" y="0"/>
            <a:ext cx="62663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CD234822-8E96-784A-85BC-CE580B935444}"/>
              </a:ext>
            </a:extLst>
          </p:cNvPr>
          <p:cNvSpPr txBox="1">
            <a:spLocks/>
          </p:cNvSpPr>
          <p:nvPr/>
        </p:nvSpPr>
        <p:spPr>
          <a:xfrm>
            <a:off x="895289" y="1598926"/>
            <a:ext cx="4475721" cy="366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Convert occurrences of “nan” into </a:t>
            </a:r>
            <a:r>
              <a:rPr lang="en-US" sz="2400" dirty="0">
                <a:solidFill>
                  <a:schemeClr val="accent5"/>
                </a:solidFill>
                <a:latin typeface="Avenir Book" panose="02000503020000020003" pitchFamily="2" charset="0"/>
              </a:rPr>
              <a:t>feature specific nan values</a:t>
            </a:r>
          </a:p>
          <a:p>
            <a:pPr marL="342900">
              <a:lnSpc>
                <a:spcPct val="150000"/>
              </a:lnSpc>
              <a:spcAft>
                <a:spcPts val="16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Location: nan &gt; </a:t>
            </a:r>
            <a:r>
              <a:rPr lang="en-US" sz="2400" dirty="0" err="1">
                <a:solidFill>
                  <a:schemeClr val="bg1"/>
                </a:solidFill>
                <a:latin typeface="Avenir Book" panose="02000503020000020003" pitchFamily="2" charset="0"/>
              </a:rPr>
              <a:t>nan_location</a:t>
            </a:r>
            <a:endParaRPr lang="en-US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lnSpc>
                <a:spcPct val="150000"/>
              </a:lnSpc>
              <a:spcAft>
                <a:spcPts val="16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Education: nan &gt; </a:t>
            </a:r>
            <a:r>
              <a:rPr lang="en-US" sz="2400" dirty="0" err="1">
                <a:solidFill>
                  <a:schemeClr val="bg1"/>
                </a:solidFill>
                <a:latin typeface="Avenir Book" panose="02000503020000020003" pitchFamily="2" charset="0"/>
              </a:rPr>
              <a:t>unspecified_education</a:t>
            </a:r>
            <a:endParaRPr lang="en-US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Google Shape;161;p27">
            <a:extLst>
              <a:ext uri="{FF2B5EF4-FFF2-40B4-BE49-F238E27FC236}">
                <a16:creationId xmlns:a16="http://schemas.microsoft.com/office/drawing/2014/main" id="{B71BA921-A4C3-A44F-8A24-F774EAB52A04}"/>
              </a:ext>
            </a:extLst>
          </p:cNvPr>
          <p:cNvSpPr txBox="1">
            <a:spLocks/>
          </p:cNvSpPr>
          <p:nvPr/>
        </p:nvSpPr>
        <p:spPr>
          <a:xfrm>
            <a:off x="2430931" y="498189"/>
            <a:ext cx="7585011" cy="5727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SG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cleaning - Null pipeline</a:t>
            </a:r>
          </a:p>
        </p:txBody>
      </p:sp>
    </p:spTree>
    <p:extLst>
      <p:ext uri="{BB962C8B-B14F-4D97-AF65-F5344CB8AC3E}">
        <p14:creationId xmlns:p14="http://schemas.microsoft.com/office/powerpoint/2010/main" val="370697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D4D15-045E-FD45-8928-91BABBA7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" sz="6000" dirty="0">
                <a:latin typeface="Avenir Book" panose="02000503020000020003" pitchFamily="2" charset="0"/>
              </a:rPr>
              <a:t>Objective</a:t>
            </a:r>
            <a:br>
              <a:rPr lang="en" sz="6000" dirty="0">
                <a:latin typeface="Avenir Book" panose="02000503020000020003" pitchFamily="2" charset="0"/>
              </a:rPr>
            </a:br>
            <a:r>
              <a:rPr lang="en" sz="2800" dirty="0">
                <a:latin typeface="Avenir Book" panose="02000503020000020003" pitchFamily="2" charset="0"/>
              </a:rPr>
              <a:t>problem statement</a:t>
            </a:r>
            <a:endParaRPr lang="en-US" sz="6000" dirty="0"/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D8B4-00B7-3847-9CC6-D4EB94E94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51517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SG" sz="2400" dirty="0">
                <a:latin typeface="Avenir Book" panose="02000503020000020003" pitchFamily="2" charset="0"/>
              </a:rPr>
              <a:t>Prevent time wasted and loss of personal data to fake job postings</a:t>
            </a:r>
          </a:p>
          <a:p>
            <a:pPr marL="0" lvl="0" indent="0">
              <a:buNone/>
            </a:pPr>
            <a:endParaRPr lang="en-SG" sz="2400" u="sng" dirty="0">
              <a:latin typeface="Avenir Book" panose="02000503020000020003" pitchFamily="2" charset="0"/>
            </a:endParaRPr>
          </a:p>
          <a:p>
            <a:pPr marL="0" lvl="0" indent="0">
              <a:buNone/>
            </a:pPr>
            <a:r>
              <a:rPr lang="en-SG" sz="2400" u="sng" dirty="0">
                <a:latin typeface="Avenir Book" panose="02000503020000020003" pitchFamily="2" charset="0"/>
              </a:rPr>
              <a:t>How to differentiate between fake and genuine job postings?</a:t>
            </a:r>
          </a:p>
          <a:p>
            <a:r>
              <a:rPr lang="en-SG" sz="2400" dirty="0">
                <a:latin typeface="Avenir Book" panose="02000503020000020003" pitchFamily="2" charset="0"/>
              </a:rPr>
              <a:t>What constitutes a fake job posting?</a:t>
            </a:r>
          </a:p>
          <a:p>
            <a:endParaRPr lang="en-SG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SG" sz="2400" u="sng" dirty="0">
                <a:latin typeface="Avenir Book" panose="02000503020000020003" pitchFamily="2" charset="0"/>
              </a:rPr>
              <a:t>Class prediction (Binary)</a:t>
            </a:r>
          </a:p>
          <a:p>
            <a:r>
              <a:rPr lang="en-SG" sz="2400" dirty="0">
                <a:latin typeface="Avenir Book" panose="02000503020000020003" pitchFamily="2" charset="0"/>
              </a:rPr>
              <a:t>What is the probability of data point being real or fake?</a:t>
            </a:r>
          </a:p>
          <a:p>
            <a:r>
              <a:rPr lang="en-SG" sz="2400" dirty="0">
                <a:latin typeface="Avenir Book" panose="02000503020000020003" pitchFamily="2" charset="0"/>
              </a:rPr>
              <a:t>What model would best fit?</a:t>
            </a:r>
          </a:p>
          <a:p>
            <a:r>
              <a:rPr lang="en-SG" sz="2400" dirty="0">
                <a:latin typeface="Avenir Book" panose="02000503020000020003" pitchFamily="2" charset="0"/>
              </a:rPr>
              <a:t>Which features are more important?</a:t>
            </a:r>
          </a:p>
          <a:p>
            <a:endParaRPr lang="en-SG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23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0F53F-B700-8C45-9B9A-21EB2C803346}"/>
              </a:ext>
            </a:extLst>
          </p:cNvPr>
          <p:cNvSpPr/>
          <p:nvPr/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8882-08BB-584C-B970-B1B8BCF6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0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08F286EE-9E9D-B54B-9CCA-E230C54EAF94}"/>
              </a:ext>
            </a:extLst>
          </p:cNvPr>
          <p:cNvSpPr txBox="1">
            <a:spLocks/>
          </p:cNvSpPr>
          <p:nvPr/>
        </p:nvSpPr>
        <p:spPr>
          <a:xfrm>
            <a:off x="6424891" y="1727676"/>
            <a:ext cx="5262004" cy="3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Additional features:</a:t>
            </a:r>
          </a:p>
          <a:p>
            <a:pPr marL="342900">
              <a:lnSpc>
                <a:spcPct val="150000"/>
              </a:lnSpc>
              <a:spcAft>
                <a:spcPts val="16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accent5"/>
                </a:solidFill>
                <a:latin typeface="Avenir Book" panose="02000503020000020003" pitchFamily="2" charset="0"/>
              </a:rPr>
              <a:t>Character length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 of prose features of job postings</a:t>
            </a:r>
          </a:p>
          <a:p>
            <a:pPr marL="342900">
              <a:lnSpc>
                <a:spcPct val="150000"/>
              </a:lnSpc>
              <a:spcAft>
                <a:spcPts val="1600"/>
              </a:spcAft>
              <a:buClr>
                <a:schemeClr val="tx1"/>
              </a:buClr>
            </a:pPr>
            <a:r>
              <a:rPr lang="en-US" sz="2400" dirty="0" err="1">
                <a:solidFill>
                  <a:schemeClr val="bg1"/>
                </a:solidFill>
                <a:latin typeface="Avenir Book" panose="02000503020000020003" pitchFamily="2" charset="0"/>
              </a:rPr>
              <a:t>Company_profile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, Description, Requirements, Benefits</a:t>
            </a:r>
          </a:p>
        </p:txBody>
      </p:sp>
      <p:sp>
        <p:nvSpPr>
          <p:cNvPr id="5" name="Google Shape;161;p27">
            <a:extLst>
              <a:ext uri="{FF2B5EF4-FFF2-40B4-BE49-F238E27FC236}">
                <a16:creationId xmlns:a16="http://schemas.microsoft.com/office/drawing/2014/main" id="{BB98783B-985F-4A45-BAD7-A79A5C3403B4}"/>
              </a:ext>
            </a:extLst>
          </p:cNvPr>
          <p:cNvSpPr txBox="1">
            <a:spLocks/>
          </p:cNvSpPr>
          <p:nvPr/>
        </p:nvSpPr>
        <p:spPr>
          <a:xfrm>
            <a:off x="1441174" y="529211"/>
            <a:ext cx="9959260" cy="807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spcFirstLastPara="1" wrap="square" lIns="91425" tIns="91425" rIns="91425" bIns="91425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SG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Preparation -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196716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D wallpaper: teal, white, and red line illustration, simple background,  lines | Wallpaper Flare">
            <a:extLst>
              <a:ext uri="{FF2B5EF4-FFF2-40B4-BE49-F238E27FC236}">
                <a16:creationId xmlns:a16="http://schemas.microsoft.com/office/drawing/2014/main" id="{A6FD8793-A24F-7D42-B2E0-E572C6282C4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7507" y="-2634578"/>
            <a:ext cx="2796990" cy="121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7;p28">
            <a:extLst>
              <a:ext uri="{FF2B5EF4-FFF2-40B4-BE49-F238E27FC236}">
                <a16:creationId xmlns:a16="http://schemas.microsoft.com/office/drawing/2014/main" id="{EE6EEE81-0004-DE44-9E7E-CAC34839D3B8}"/>
              </a:ext>
            </a:extLst>
          </p:cNvPr>
          <p:cNvSpPr txBox="1">
            <a:spLocks/>
          </p:cNvSpPr>
          <p:nvPr/>
        </p:nvSpPr>
        <p:spPr>
          <a:xfrm>
            <a:off x="501130" y="5508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SG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Preparation - Vectorization</a:t>
            </a:r>
          </a:p>
        </p:txBody>
      </p:sp>
      <p:sp>
        <p:nvSpPr>
          <p:cNvPr id="4" name="Google Shape;168;p28">
            <a:extLst>
              <a:ext uri="{FF2B5EF4-FFF2-40B4-BE49-F238E27FC236}">
                <a16:creationId xmlns:a16="http://schemas.microsoft.com/office/drawing/2014/main" id="{B2A07C97-B43F-5A45-9E73-129C3F8D654F}"/>
              </a:ext>
            </a:extLst>
          </p:cNvPr>
          <p:cNvSpPr txBox="1">
            <a:spLocks/>
          </p:cNvSpPr>
          <p:nvPr/>
        </p:nvSpPr>
        <p:spPr>
          <a:xfrm>
            <a:off x="700621" y="1784130"/>
            <a:ext cx="10790755" cy="4522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SG" sz="2400" dirty="0">
                <a:solidFill>
                  <a:schemeClr val="bg1"/>
                </a:solidFill>
                <a:latin typeface="Avenir Book" panose="02000503020000020003" pitchFamily="2" charset="0"/>
              </a:rPr>
              <a:t>Count Vectorizer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</a:pPr>
            <a:r>
              <a:rPr lang="en-SG" sz="2400" dirty="0">
                <a:solidFill>
                  <a:schemeClr val="bg1"/>
                </a:solidFill>
                <a:latin typeface="Avenir Book" panose="02000503020000020003" pitchFamily="2" charset="0"/>
              </a:rPr>
              <a:t>Frequency of word occurrence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None/>
            </a:pPr>
            <a:endParaRPr lang="en-SG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None/>
            </a:pPr>
            <a:endParaRPr lang="en-SG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0" indent="0"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SG" sz="2400" dirty="0">
                <a:solidFill>
                  <a:schemeClr val="bg1"/>
                </a:solidFill>
                <a:latin typeface="Avenir Book" panose="02000503020000020003" pitchFamily="2" charset="0"/>
              </a:rPr>
              <a:t>Compressed Sparse Row Matrix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</a:pPr>
            <a:r>
              <a:rPr lang="en" sz="2400" dirty="0">
                <a:solidFill>
                  <a:schemeClr val="bg1"/>
                </a:solidFill>
                <a:latin typeface="Avenir Book" panose="02000503020000020003" pitchFamily="2" charset="0"/>
              </a:rPr>
              <a:t>Compress the row indices of a matrix whose most elements are 0</a:t>
            </a:r>
            <a:r>
              <a:rPr lang="en-SG" sz="24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Smaller space and faster access</a:t>
            </a:r>
            <a:endParaRPr lang="en" sz="2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33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MISC - Abstract Lines HD Wallpaper 57 - 1920 X 1080 Free TOP High  Quality Desktop Wallpaper in 4K and HD for Ultra High Definit… | Yuyu, Of  wallpaper, Moti">
            <a:extLst>
              <a:ext uri="{FF2B5EF4-FFF2-40B4-BE49-F238E27FC236}">
                <a16:creationId xmlns:a16="http://schemas.microsoft.com/office/drawing/2014/main" id="{A27C84C9-B1EF-9E46-B50B-71A615710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/>
          <a:stretch/>
        </p:blipFill>
        <p:spPr bwMode="auto">
          <a:xfrm>
            <a:off x="-1" y="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7;p28">
            <a:extLst>
              <a:ext uri="{FF2B5EF4-FFF2-40B4-BE49-F238E27FC236}">
                <a16:creationId xmlns:a16="http://schemas.microsoft.com/office/drawing/2014/main" id="{EA872D0D-24A4-9A49-8443-7AD3FEB1621A}"/>
              </a:ext>
            </a:extLst>
          </p:cNvPr>
          <p:cNvSpPr txBox="1">
            <a:spLocks/>
          </p:cNvSpPr>
          <p:nvPr/>
        </p:nvSpPr>
        <p:spPr>
          <a:xfrm>
            <a:off x="1062258" y="429158"/>
            <a:ext cx="10067483" cy="861774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spcFirstLastPara="1"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500" dirty="0">
                <a:solidFill>
                  <a:schemeClr val="bg1"/>
                </a:solidFill>
                <a:latin typeface="Avenir Book" panose="02000503020000020003" pitchFamily="2" charset="0"/>
              </a:rPr>
              <a:t>Data Preparation - Data Augmentation</a:t>
            </a:r>
          </a:p>
        </p:txBody>
      </p:sp>
      <p:sp>
        <p:nvSpPr>
          <p:cNvPr id="4" name="Google Shape;168;p28">
            <a:extLst>
              <a:ext uri="{FF2B5EF4-FFF2-40B4-BE49-F238E27FC236}">
                <a16:creationId xmlns:a16="http://schemas.microsoft.com/office/drawing/2014/main" id="{CF0756E5-3185-104F-83E6-EBBB5BFC50BA}"/>
              </a:ext>
            </a:extLst>
          </p:cNvPr>
          <p:cNvSpPr txBox="1">
            <a:spLocks/>
          </p:cNvSpPr>
          <p:nvPr/>
        </p:nvSpPr>
        <p:spPr>
          <a:xfrm>
            <a:off x="1404332" y="1565573"/>
            <a:ext cx="9428144" cy="4948527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400" dirty="0"/>
              <a:t>Synthetic Minority Oversampling Technique (SMOTE)</a:t>
            </a:r>
          </a:p>
          <a:p>
            <a:pPr marL="285750">
              <a:buClr>
                <a:schemeClr val="tx1"/>
              </a:buClr>
            </a:pPr>
            <a:r>
              <a:rPr lang="en-US" sz="2400" dirty="0"/>
              <a:t>Synthesizing new data through interpolation of minority class</a:t>
            </a:r>
          </a:p>
          <a:p>
            <a:pPr marL="57150" indent="0">
              <a:buClr>
                <a:schemeClr val="tx1"/>
              </a:buClr>
              <a:buNone/>
            </a:pPr>
            <a:r>
              <a:rPr lang="en-US" sz="2400" dirty="0"/>
              <a:t>Random </a:t>
            </a:r>
            <a:r>
              <a:rPr lang="en-US" sz="2400" dirty="0" err="1"/>
              <a:t>Undersampling</a:t>
            </a:r>
            <a:endParaRPr lang="en-US" sz="2400" dirty="0"/>
          </a:p>
          <a:p>
            <a:pPr marL="400050" indent="-342900">
              <a:buClr>
                <a:schemeClr val="tx1"/>
              </a:buClr>
            </a:pPr>
            <a:r>
              <a:rPr lang="en-US" sz="2400" dirty="0"/>
              <a:t>Under sampling of majority class</a:t>
            </a:r>
          </a:p>
          <a:p>
            <a:pPr marL="285750">
              <a:buClr>
                <a:schemeClr val="tx1"/>
              </a:buClr>
            </a:pPr>
            <a:endParaRPr lang="en-US" sz="2400" dirty="0"/>
          </a:p>
        </p:txBody>
      </p:sp>
      <p:pic>
        <p:nvPicPr>
          <p:cNvPr id="7" name="Picture 2" descr="Scatter Plot of Imbalanced Binary Classification Problem">
            <a:extLst>
              <a:ext uri="{FF2B5EF4-FFF2-40B4-BE49-F238E27FC236}">
                <a16:creationId xmlns:a16="http://schemas.microsoft.com/office/drawing/2014/main" id="{FE6F12FF-D890-7043-AF08-D74D5C37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14" y="3911010"/>
            <a:ext cx="3470787" cy="26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catter Plot of Imbalanced Dataset Transformed by SMOTE and Random Undersampling">
            <a:extLst>
              <a:ext uri="{FF2B5EF4-FFF2-40B4-BE49-F238E27FC236}">
                <a16:creationId xmlns:a16="http://schemas.microsoft.com/office/drawing/2014/main" id="{77FA8CFB-4007-D149-A254-DFA6E0DA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60" y="3911010"/>
            <a:ext cx="3470787" cy="26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3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BE44C-50B2-48FE-AC3F-249501787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" b="10459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232CD-9177-5643-9F3C-C790435AD5A6}"/>
              </a:ext>
            </a:extLst>
          </p:cNvPr>
          <p:cNvSpPr txBox="1"/>
          <p:nvPr/>
        </p:nvSpPr>
        <p:spPr>
          <a:xfrm>
            <a:off x="677119" y="810623"/>
            <a:ext cx="4429556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1500" dirty="0">
                <a:latin typeface="Avenir Book" panose="02000503020000020003" pitchFamily="2" charset="0"/>
                <a:ea typeface="Source Sans Pro SemiBold" panose="020B0603030403020204" pitchFamily="34" charset="0"/>
                <a:cs typeface="+mj-cs"/>
              </a:rPr>
              <a:t>Machine Model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6E84-F383-FE43-BD12-E67E749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AUC-ROC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62F4-4362-AB40-8851-0A33C7C0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dirty="0">
                <a:latin typeface="Avenir Book" panose="02000503020000020003" pitchFamily="2" charset="0"/>
              </a:rPr>
              <a:t>Large data imbalance &gt; Accuracy and Precision works poorly</a:t>
            </a:r>
          </a:p>
          <a:p>
            <a:r>
              <a:rPr lang="en-SG" sz="2400" dirty="0">
                <a:latin typeface="Avenir Book" panose="02000503020000020003" pitchFamily="2" charset="0"/>
              </a:rPr>
              <a:t>Assuming all data are classified as real, accuracy of 0.95 achieved</a:t>
            </a:r>
          </a:p>
          <a:p>
            <a:pPr marL="0" indent="0">
              <a:buNone/>
            </a:pPr>
            <a:endParaRPr lang="en-SG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SG" sz="2400" dirty="0">
                <a:latin typeface="Avenir Book" panose="02000503020000020003" pitchFamily="2" charset="0"/>
              </a:rPr>
              <a:t>AUC-ROC- accounts for results of confusion matrices for different threshold of classification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29876C-180E-7F4C-844B-C503EDE53BB8}"/>
              </a:ext>
            </a:extLst>
          </p:cNvPr>
          <p:cNvGrpSpPr>
            <a:grpSpLocks noChangeAspect="1"/>
          </p:cNvGrpSpPr>
          <p:nvPr/>
        </p:nvGrpSpPr>
        <p:grpSpPr>
          <a:xfrm>
            <a:off x="2531604" y="4165600"/>
            <a:ext cx="7128791" cy="2327275"/>
            <a:chOff x="-1800051" y="365125"/>
            <a:chExt cx="12915469" cy="4216400"/>
          </a:xfrm>
        </p:grpSpPr>
        <p:pic>
          <p:nvPicPr>
            <p:cNvPr id="2054" name="Picture 6" descr="Image for post">
              <a:extLst>
                <a:ext uri="{FF2B5EF4-FFF2-40B4-BE49-F238E27FC236}">
                  <a16:creationId xmlns:a16="http://schemas.microsoft.com/office/drawing/2014/main" id="{EE73F172-7DAF-5044-96E1-C2E4906C6E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0"/>
            <a:stretch/>
          </p:blipFill>
          <p:spPr bwMode="auto">
            <a:xfrm>
              <a:off x="-1800051" y="365125"/>
              <a:ext cx="8280228" cy="4216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for post">
              <a:extLst>
                <a:ext uri="{FF2B5EF4-FFF2-40B4-BE49-F238E27FC236}">
                  <a16:creationId xmlns:a16="http://schemas.microsoft.com/office/drawing/2014/main" id="{45046137-786C-384F-9872-A3D659CE9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18" y="365125"/>
              <a:ext cx="4635500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400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37710-E269-3647-8B11-49E5C1C5C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Autofit/>
          </a:bodyPr>
          <a:lstStyle/>
          <a:p>
            <a:r>
              <a:rPr lang="en-US" sz="4500">
                <a:latin typeface="Avenir Book"/>
              </a:rPr>
              <a:t>Machine Learning Models</a:t>
            </a:r>
          </a:p>
        </p:txBody>
      </p:sp>
      <p:pic>
        <p:nvPicPr>
          <p:cNvPr id="12290" name="Picture 2" descr="What Does Interoperability Mean for the Future of Machine Learning? | Appen">
            <a:extLst>
              <a:ext uri="{FF2B5EF4-FFF2-40B4-BE49-F238E27FC236}">
                <a16:creationId xmlns:a16="http://schemas.microsoft.com/office/drawing/2014/main" id="{7745B013-2008-6A4D-BE23-F6E915459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7" r="19213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BA47-ED92-BA42-B326-DA83F58BA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Naïve Bayes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Support Vector Machine (Kernel)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Random Forest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/>
              </a:rPr>
              <a:t>Neural Network - </a:t>
            </a:r>
            <a:r>
              <a:rPr lang="en-US" sz="2400" dirty="0" err="1">
                <a:latin typeface="Avenir Book"/>
              </a:rPr>
              <a:t>Tensorflow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5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179;p30">
            <a:extLst>
              <a:ext uri="{FF2B5EF4-FFF2-40B4-BE49-F238E27FC236}">
                <a16:creationId xmlns:a16="http://schemas.microsoft.com/office/drawing/2014/main" id="{6985EED6-0469-EC4A-9086-AB086278FC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4868" y="489098"/>
            <a:ext cx="5217172" cy="113768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4500" dirty="0">
                <a:latin typeface="Avenir Book" panose="02000503020000020003" pitchFamily="2" charset="0"/>
              </a:rPr>
              <a:t>Naive Bayes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CD00A-6749-3949-83C0-A778C9CD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70421" y="345358"/>
            <a:ext cx="2674460" cy="28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96" y="113504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96" y="113504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D5586F-4573-4C57-9793-1EBFDC896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548" y="3308725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ED35EF-93A0-4921-941C-ECC67AE2A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548" y="3743757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DE533-25C0-4F0C-BE82-69DF49EC1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25273" y="5507052"/>
            <a:ext cx="1413328" cy="1350947"/>
            <a:chOff x="2625273" y="5507052"/>
            <a:chExt cx="1413328" cy="135094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04689" y="5586468"/>
              <a:ext cx="299964" cy="29996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30332" y="5512111"/>
              <a:ext cx="611565" cy="611565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25273" y="5507052"/>
              <a:ext cx="781022" cy="78102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46264" y="5527790"/>
              <a:ext cx="895343" cy="89559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8754" y="5570533"/>
              <a:ext cx="968187" cy="96818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7433" y="5629212"/>
              <a:ext cx="1009666" cy="1009666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20526" y="5702305"/>
              <a:ext cx="1022819" cy="1022819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08039" y="5788554"/>
              <a:ext cx="1008400" cy="1009664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F754F7-4BA0-4680-869F-AC312694E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04689" y="5586468"/>
              <a:ext cx="299964" cy="29996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06425" y="5888204"/>
              <a:ext cx="968692" cy="96869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3536" y="6004044"/>
              <a:ext cx="864072" cy="853955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24217F-8EC0-4A99-A861-4333553CF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30332" y="5512111"/>
              <a:ext cx="611565" cy="611565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16440" y="6139358"/>
              <a:ext cx="722161" cy="718641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ADDD742-9F78-44F9-9FB7-07841AD9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25273" y="5507052"/>
              <a:ext cx="781022" cy="78102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9303" y="6303757"/>
              <a:ext cx="554242" cy="55424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E06D15A-9830-4BD8-941F-3401B4B37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46264" y="5527790"/>
              <a:ext cx="895343" cy="89559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76E293-3542-4A0D-B906-18A667FE6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8754" y="5570533"/>
              <a:ext cx="968187" cy="96818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59220" y="6540999"/>
              <a:ext cx="299712" cy="299712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CDBC02-576D-4CB8-A680-1F34451C4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7433" y="5629212"/>
              <a:ext cx="1009666" cy="1009666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0D43D6-E2E8-4B2D-99A7-625777795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20526" y="5702305"/>
              <a:ext cx="1022819" cy="1022819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AE75479-8103-43A6-8C23-3ADA8BCD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08039" y="5788554"/>
              <a:ext cx="1008400" cy="1009664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07BCA37-F830-489A-9744-2734700DB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06425" y="5888204"/>
              <a:ext cx="968692" cy="96869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43EF8B7-4D3B-401E-AECE-638737EC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3536" y="6004044"/>
              <a:ext cx="864072" cy="853955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1B31A68-DF24-4252-ABA0-E6252A364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16440" y="6139358"/>
              <a:ext cx="722161" cy="718641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E2405E-8B27-4BDE-90C7-6A481CD9A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9303" y="6303757"/>
              <a:ext cx="554242" cy="55424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321D52E-9002-40DD-B1B2-0DC6C3A32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59220" y="6540999"/>
              <a:ext cx="299712" cy="299712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Google Shape;180;p30">
            <a:extLst>
              <a:ext uri="{FF2B5EF4-FFF2-40B4-BE49-F238E27FC236}">
                <a16:creationId xmlns:a16="http://schemas.microsoft.com/office/drawing/2014/main" id="{0D2469B4-84F0-2A42-8940-FBBA121B2AB9}"/>
              </a:ext>
            </a:extLst>
          </p:cNvPr>
          <p:cNvSpPr txBox="1">
            <a:spLocks/>
          </p:cNvSpPr>
          <p:nvPr/>
        </p:nvSpPr>
        <p:spPr>
          <a:xfrm>
            <a:off x="5030326" y="1824533"/>
            <a:ext cx="6421715" cy="435133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Avenir Book" panose="02000503020000020003" pitchFamily="2" charset="0"/>
              </a:rPr>
              <a:t>Simple probabilistic classifier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Avenir Book" panose="02000503020000020003" pitchFamily="2" charset="0"/>
              </a:rPr>
              <a:t>Assumes that all features are independent of one another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Avenir Book" panose="02000503020000020003" pitchFamily="2" charset="0"/>
              </a:rPr>
              <a:t>Frequency of word occurrence in prose is directly linked to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DC692B-14FC-3340-B88A-13E2CA0AB967}"/>
                  </a:ext>
                </a:extLst>
              </p:cNvPr>
              <p:cNvSpPr txBox="1"/>
              <p:nvPr/>
            </p:nvSpPr>
            <p:spPr>
              <a:xfrm>
                <a:off x="1254674" y="4486154"/>
                <a:ext cx="8801448" cy="113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P(Fake|(“benefit”, “oil”))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(“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benefit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”|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Fake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)∗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(“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oil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”|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Fake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(“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benefit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”) ∗ 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(“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oil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”)</m:t>
                        </m:r>
                      </m:den>
                    </m:f>
                  </m:oMath>
                </a14:m>
                <a:r>
                  <a:rPr lang="en-US" sz="28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DC692B-14FC-3340-B88A-13E2CA0AB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74" y="4486154"/>
                <a:ext cx="8801448" cy="1136786"/>
              </a:xfrm>
              <a:prstGeom prst="rect">
                <a:avLst/>
              </a:prstGeom>
              <a:blipFill>
                <a:blip r:embed="rId3"/>
                <a:stretch>
                  <a:fillRect l="-14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21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Google Shape;194;p32">
            <a:extLst>
              <a:ext uri="{FF2B5EF4-FFF2-40B4-BE49-F238E27FC236}">
                <a16:creationId xmlns:a16="http://schemas.microsoft.com/office/drawing/2014/main" id="{AC109FA5-E41A-1F4A-9953-F7A493712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3600"/>
              <a:t>SVM (Kernel) 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Google Shape;196;p32">
            <a:extLst>
              <a:ext uri="{FF2B5EF4-FFF2-40B4-BE49-F238E27FC236}">
                <a16:creationId xmlns:a16="http://schemas.microsoft.com/office/drawing/2014/main" id="{8E2D2425-8EE2-6C48-B526-0547D02CE2F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l="54249" t="-374" r="133" b="374"/>
          <a:stretch/>
        </p:blipFill>
        <p:spPr>
          <a:xfrm>
            <a:off x="2158462" y="423484"/>
            <a:ext cx="3218615" cy="2804591"/>
          </a:xfrm>
          <a:prstGeom prst="ellipse">
            <a:avLst/>
          </a:prstGeom>
          <a:noFill/>
        </p:spPr>
      </p:pic>
      <p:sp useBgFill="1">
        <p:nvSpPr>
          <p:cNvPr id="50" name="Oval 49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96;p32">
            <a:extLst>
              <a:ext uri="{FF2B5EF4-FFF2-40B4-BE49-F238E27FC236}">
                <a16:creationId xmlns:a16="http://schemas.microsoft.com/office/drawing/2014/main" id="{42F8C929-C9AC-3644-A508-41B5DA7C75A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r="58757"/>
          <a:stretch/>
        </p:blipFill>
        <p:spPr>
          <a:xfrm>
            <a:off x="622204" y="3513673"/>
            <a:ext cx="2955453" cy="2848466"/>
          </a:xfrm>
          <a:prstGeom prst="ellipse">
            <a:avLst/>
          </a:prstGeom>
          <a:noFill/>
        </p:spPr>
      </p:pic>
      <p:grpSp>
        <p:nvGrpSpPr>
          <p:cNvPr id="52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Google Shape;195;p32">
            <a:extLst>
              <a:ext uri="{FF2B5EF4-FFF2-40B4-BE49-F238E27FC236}">
                <a16:creationId xmlns:a16="http://schemas.microsoft.com/office/drawing/2014/main" id="{9C18070C-518E-8E49-AA8E-E832A5B77F27}"/>
              </a:ext>
            </a:extLst>
          </p:cNvPr>
          <p:cNvSpPr txBox="1">
            <a:spLocks/>
          </p:cNvSpPr>
          <p:nvPr/>
        </p:nvSpPr>
        <p:spPr>
          <a:xfrm>
            <a:off x="6477270" y="1958550"/>
            <a:ext cx="4974771" cy="381030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Construction of hyperplane that best separates data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Use of kernel to map data points to a higher dimension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Linear (best)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Polynomial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367626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Google Shape;194;p32">
            <a:extLst>
              <a:ext uri="{FF2B5EF4-FFF2-40B4-BE49-F238E27FC236}">
                <a16:creationId xmlns:a16="http://schemas.microsoft.com/office/drawing/2014/main" id="{6C05E633-2970-0B45-9A92-AF8C7F154071}"/>
              </a:ext>
            </a:extLst>
          </p:cNvPr>
          <p:cNvSpPr txBox="1">
            <a:spLocks/>
          </p:cNvSpPr>
          <p:nvPr/>
        </p:nvSpPr>
        <p:spPr>
          <a:xfrm>
            <a:off x="1861854" y="633046"/>
            <a:ext cx="4834021" cy="131499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500" dirty="0">
                <a:latin typeface="Avenir Book" panose="02000503020000020003" pitchFamily="2" charset="0"/>
              </a:rPr>
              <a:t>Random Forest</a:t>
            </a:r>
          </a:p>
        </p:txBody>
      </p:sp>
      <p:sp>
        <p:nvSpPr>
          <p:cNvPr id="30" name="Google Shape;195;p32">
            <a:extLst>
              <a:ext uri="{FF2B5EF4-FFF2-40B4-BE49-F238E27FC236}">
                <a16:creationId xmlns:a16="http://schemas.microsoft.com/office/drawing/2014/main" id="{118E4F05-AAE7-8243-ADC3-902A77007620}"/>
              </a:ext>
            </a:extLst>
          </p:cNvPr>
          <p:cNvSpPr txBox="1">
            <a:spLocks/>
          </p:cNvSpPr>
          <p:nvPr/>
        </p:nvSpPr>
        <p:spPr>
          <a:xfrm>
            <a:off x="1861854" y="2125737"/>
            <a:ext cx="5270091" cy="40444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latin typeface="Avenir Book" panose="02000503020000020003" pitchFamily="2" charset="0"/>
              </a:rPr>
              <a:t>Large number of decision trees that operate as an </a:t>
            </a:r>
            <a:r>
              <a:rPr lang="en-US" sz="2400" u="sng" dirty="0"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ensemble</a:t>
            </a:r>
            <a:endParaRPr lang="en-US" sz="2400" u="sng" dirty="0">
              <a:latin typeface="Avenir Book" panose="02000503020000020003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2400" dirty="0">
                <a:latin typeface="Avenir Book" panose="02000503020000020003" pitchFamily="2" charset="0"/>
              </a:rPr>
              <a:t>Depth (130)</a:t>
            </a:r>
          </a:p>
          <a:p>
            <a:pPr lvl="1">
              <a:spcAft>
                <a:spcPts val="1600"/>
              </a:spcAft>
            </a:pPr>
            <a:r>
              <a:rPr lang="en-US" sz="2000" dirty="0">
                <a:latin typeface="Avenir Book" panose="02000503020000020003" pitchFamily="2" charset="0"/>
              </a:rPr>
              <a:t>Greater depth, better fit the data by considering more features</a:t>
            </a:r>
          </a:p>
          <a:p>
            <a:pPr lvl="1">
              <a:spcAft>
                <a:spcPts val="1600"/>
              </a:spcAft>
            </a:pPr>
            <a:r>
              <a:rPr lang="en-US" sz="2000" dirty="0">
                <a:latin typeface="Avenir Book" panose="02000503020000020003" pitchFamily="2" charset="0"/>
              </a:rPr>
              <a:t>When depth is too large, overfits the data</a:t>
            </a:r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Picture 2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E54F445D-4F7E-2F47-AD2F-85D0E5BAA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2" t="206" r="-156" b="-206"/>
          <a:stretch/>
        </p:blipFill>
        <p:spPr bwMode="auto">
          <a:xfrm>
            <a:off x="7936498" y="1724147"/>
            <a:ext cx="3450948" cy="34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4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oogle Shape;220;p35">
            <a:extLst>
              <a:ext uri="{FF2B5EF4-FFF2-40B4-BE49-F238E27FC236}">
                <a16:creationId xmlns:a16="http://schemas.microsoft.com/office/drawing/2014/main" id="{915C2F83-A88B-6847-AFFF-FB2DF50D92F8}"/>
              </a:ext>
            </a:extLst>
          </p:cNvPr>
          <p:cNvPicPr preferRelativeResize="0"/>
          <p:nvPr/>
        </p:nvPicPr>
        <p:blipFill rotWithShape="1">
          <a:blip r:embed="rId3"/>
          <a:srcRect l="-387" r="-969"/>
          <a:stretch/>
        </p:blipFill>
        <p:spPr>
          <a:xfrm>
            <a:off x="5517589" y="2277976"/>
            <a:ext cx="6388777" cy="3596205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6E850-2213-AE4B-BB0B-C17DFBFE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sz="4500" dirty="0">
                <a:latin typeface="Avenir Book" panose="02000503020000020003" pitchFamily="2" charset="0"/>
              </a:rPr>
              <a:t>Neural Network</a:t>
            </a:r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58A8C-4441-9248-9F93-B1CB95DF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244" y="1732442"/>
            <a:ext cx="4974771" cy="545534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Avenir Book" panose="02000503020000020003" pitchFamily="2" charset="0"/>
              </a:rPr>
              <a:t>Tensorflow</a:t>
            </a:r>
            <a:r>
              <a:rPr lang="en-US" sz="3200" dirty="0">
                <a:latin typeface="Avenir Book" panose="02000503020000020003" pitchFamily="2" charset="0"/>
              </a:rPr>
              <a:t> </a:t>
            </a:r>
            <a:r>
              <a:rPr lang="en-US" sz="3200" dirty="0" err="1">
                <a:latin typeface="Avenir Book" panose="02000503020000020003" pitchFamily="2" charset="0"/>
              </a:rPr>
              <a:t>Keras</a:t>
            </a:r>
            <a:r>
              <a:rPr lang="en-US" sz="3200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63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4" name="Oval 38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6" name="Rectangle 385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92516-5C70-574A-9C84-5F121951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cap="all" spc="1500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Where to start?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96" name="Rectangle 39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66D01-03B7-684A-916B-BFAFA8B58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880" y="1509721"/>
            <a:ext cx="4089128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405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6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0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5EC18E-A0A1-5D40-8CA1-1D330E94F704}"/>
              </a:ext>
            </a:extLst>
          </p:cNvPr>
          <p:cNvSpPr txBox="1"/>
          <p:nvPr/>
        </p:nvSpPr>
        <p:spPr>
          <a:xfrm>
            <a:off x="2663412" y="716485"/>
            <a:ext cx="2246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Unstructured</a:t>
            </a:r>
          </a:p>
        </p:txBody>
      </p:sp>
    </p:spTree>
    <p:extLst>
      <p:ext uri="{BB962C8B-B14F-4D97-AF65-F5344CB8AC3E}">
        <p14:creationId xmlns:p14="http://schemas.microsoft.com/office/powerpoint/2010/main" val="1724713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BDE4C-003C-484B-847D-F338F948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6"/>
            <a:ext cx="4974771" cy="1407741"/>
          </a:xfrm>
        </p:spPr>
        <p:txBody>
          <a:bodyPr anchor="b">
            <a:normAutofit/>
          </a:bodyPr>
          <a:lstStyle/>
          <a:p>
            <a:r>
              <a:rPr lang="en-US" sz="4500" dirty="0">
                <a:latin typeface="Avenir Book" panose="02000503020000020003" pitchFamily="2" charset="0"/>
              </a:rPr>
              <a:t>Neural Network:</a:t>
            </a:r>
            <a:br>
              <a:rPr lang="en-US" sz="4500" dirty="0">
                <a:latin typeface="Avenir Book" panose="02000503020000020003" pitchFamily="2" charset="0"/>
              </a:rPr>
            </a:br>
            <a:r>
              <a:rPr lang="en-US" sz="3600" dirty="0">
                <a:latin typeface="Avenir Book" panose="02000503020000020003" pitchFamily="2" charset="0"/>
              </a:rPr>
              <a:t>Overfitting</a:t>
            </a:r>
            <a:endParaRPr lang="en-US" sz="4500" dirty="0">
              <a:latin typeface="Avenir Book" panose="02000503020000020003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AFA87-F4C9-BE4E-9615-CBD2F6CF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79" y="3265425"/>
            <a:ext cx="4005749" cy="2713894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480EF1-90B0-6B4B-810B-44C2E856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80" y="651675"/>
            <a:ext cx="4005749" cy="2613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439B-F411-AE4E-BA4F-7DAFB39E5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2613087"/>
            <a:ext cx="4974771" cy="360673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Train AUC vs. Validation AUC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Validation loss vs. Train loss</a:t>
            </a:r>
          </a:p>
        </p:txBody>
      </p:sp>
    </p:spTree>
    <p:extLst>
      <p:ext uri="{BB962C8B-B14F-4D97-AF65-F5344CB8AC3E}">
        <p14:creationId xmlns:p14="http://schemas.microsoft.com/office/powerpoint/2010/main" val="840989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F3A45-590C-8C41-976E-9F4E37B9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6"/>
            <a:ext cx="4974771" cy="1228837"/>
          </a:xfrm>
        </p:spPr>
        <p:txBody>
          <a:bodyPr anchor="b">
            <a:normAutofit fontScale="90000"/>
          </a:bodyPr>
          <a:lstStyle/>
          <a:p>
            <a:r>
              <a:rPr lang="en-US" sz="5000" dirty="0">
                <a:latin typeface="Avenir Book" panose="02000503020000020003" pitchFamily="2" charset="0"/>
              </a:rPr>
              <a:t>Neural Network:</a:t>
            </a:r>
            <a:br>
              <a:rPr lang="en-US" sz="4500" dirty="0">
                <a:latin typeface="Avenir Book" panose="02000503020000020003" pitchFamily="2" charset="0"/>
              </a:rPr>
            </a:br>
            <a:r>
              <a:rPr lang="en-US" sz="3600" dirty="0">
                <a:latin typeface="Avenir Book" panose="02000503020000020003" pitchFamily="2" charset="0"/>
              </a:rPr>
              <a:t>Avoiding overfitting</a:t>
            </a:r>
            <a:endParaRPr lang="en-US" sz="4500" dirty="0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1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D34C8-29BE-8648-902B-71A9DEF5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07" y="509606"/>
            <a:ext cx="3844414" cy="2614201"/>
          </a:xfrm>
          <a:prstGeom prst="rect">
            <a:avLst/>
          </a:prstGeom>
        </p:spPr>
      </p:pic>
      <p:grpSp>
        <p:nvGrpSpPr>
          <p:cNvPr id="3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9" name="Freeform: Shape 1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2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645F13-5D9B-E443-B2E5-1CF8F0C2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07" y="3286907"/>
            <a:ext cx="3844414" cy="25853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D6668-254C-FD46-9C62-F549889D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2335385"/>
            <a:ext cx="4974771" cy="3884440"/>
          </a:xfrm>
        </p:spPr>
        <p:txBody>
          <a:bodyPr anchor="t">
            <a:normAutofit/>
          </a:bodyPr>
          <a:lstStyle/>
          <a:p>
            <a:pPr marL="0" indent="0" defTabSz="609585">
              <a:lnSpc>
                <a:spcPct val="150000"/>
              </a:lnSpc>
              <a:spcBef>
                <a:spcPts val="1333"/>
              </a:spcBef>
              <a:buSzPct val="100000"/>
              <a:buNone/>
            </a:pPr>
            <a:r>
              <a:rPr lang="en-US" sz="2400" dirty="0">
                <a:latin typeface="Avenir Book" panose="02000503020000020003" pitchFamily="2" charset="0"/>
              </a:rPr>
              <a:t>Reduce complexity of model</a:t>
            </a:r>
          </a:p>
          <a:p>
            <a:pPr lvl="1" defTabSz="609585">
              <a:lnSpc>
                <a:spcPct val="150000"/>
              </a:lnSpc>
              <a:spcBef>
                <a:spcPts val="1333"/>
              </a:spcBef>
              <a:buSzPct val="100000"/>
            </a:pPr>
            <a:r>
              <a:rPr lang="en-US" sz="1800" dirty="0">
                <a:latin typeface="Avenir Book" panose="02000503020000020003" pitchFamily="2" charset="0"/>
              </a:rPr>
              <a:t>Reduce number of epochs (2)</a:t>
            </a:r>
          </a:p>
          <a:p>
            <a:pPr lvl="1" defTabSz="609585">
              <a:lnSpc>
                <a:spcPct val="150000"/>
              </a:lnSpc>
              <a:spcBef>
                <a:spcPts val="1333"/>
              </a:spcBef>
              <a:buSzPct val="100000"/>
            </a:pPr>
            <a:r>
              <a:rPr lang="en-US" sz="1800" dirty="0">
                <a:latin typeface="Avenir Book" panose="02000503020000020003" pitchFamily="2" charset="0"/>
              </a:rPr>
              <a:t>Use fewer layers (2)</a:t>
            </a:r>
          </a:p>
          <a:p>
            <a:pPr marL="0" indent="0" defTabSz="609585">
              <a:lnSpc>
                <a:spcPct val="150000"/>
              </a:lnSpc>
              <a:spcBef>
                <a:spcPts val="1333"/>
              </a:spcBef>
              <a:buSzPct val="100000"/>
              <a:buNone/>
            </a:pPr>
            <a:r>
              <a:rPr lang="en-US" sz="2400" dirty="0">
                <a:latin typeface="Avenir Book" panose="02000503020000020003" pitchFamily="2" charset="0"/>
              </a:rPr>
              <a:t>Early Stopping callback</a:t>
            </a:r>
          </a:p>
          <a:p>
            <a:pPr lvl="1" defTabSz="609585">
              <a:lnSpc>
                <a:spcPct val="150000"/>
              </a:lnSpc>
              <a:spcBef>
                <a:spcPts val="1333"/>
              </a:spcBef>
              <a:buSzPct val="100000"/>
            </a:pPr>
            <a:r>
              <a:rPr lang="en-US" sz="1800" dirty="0">
                <a:latin typeface="Avenir Book" panose="02000503020000020003" pitchFamily="2" charset="0"/>
              </a:rPr>
              <a:t>Monitor validation loss</a:t>
            </a:r>
          </a:p>
          <a:p>
            <a:pPr marL="0" indent="0" defTabSz="609585">
              <a:lnSpc>
                <a:spcPct val="150000"/>
              </a:lnSpc>
              <a:spcBef>
                <a:spcPts val="1333"/>
              </a:spcBef>
              <a:buSzPct val="100000"/>
              <a:buNone/>
            </a:pPr>
            <a:r>
              <a:rPr lang="en-US" sz="2400" dirty="0">
                <a:latin typeface="Avenir Book" panose="02000503020000020003" pitchFamily="2" charset="0"/>
              </a:rPr>
              <a:t>Use Dropout function</a:t>
            </a:r>
          </a:p>
        </p:txBody>
      </p:sp>
    </p:spTree>
    <p:extLst>
      <p:ext uri="{BB962C8B-B14F-4D97-AF65-F5344CB8AC3E}">
        <p14:creationId xmlns:p14="http://schemas.microsoft.com/office/powerpoint/2010/main" val="177926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8E79-BB89-324A-90A4-4FB918EB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r>
              <a:rPr lang="en-US" sz="4800" b="0" dirty="0"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AD24F-76F5-944E-8687-42143524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09A9-9540-4D51-9AD8-9AFE9D486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1" r="12241"/>
          <a:stretch/>
        </p:blipFill>
        <p:spPr>
          <a:xfrm>
            <a:off x="1700022" y="1509738"/>
            <a:ext cx="4172845" cy="3680182"/>
          </a:xfrm>
          <a:prstGeom prst="rect">
            <a:avLst/>
          </a:prstGeom>
          <a:ln w="28575"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58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96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4B8D-C3F7-2F48-BE8D-D5553BAA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PERFORMANCE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9FB00-AAEE-4348-BF70-8D52246D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90688"/>
            <a:ext cx="112014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2BBC-92B0-2B4F-B058-F4089EED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Avenir Book" panose="02000503020000020003" pitchFamily="2" charset="0"/>
              </a:rPr>
              <a:t>Importance of feature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C0AD-4527-2F41-8A48-250994D8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036" y="1690688"/>
            <a:ext cx="3955774" cy="4351338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Book" panose="02000503020000020003" pitchFamily="2" charset="0"/>
              </a:rPr>
              <a:t>Important: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Avenir Book" panose="02000503020000020003" pitchFamily="2" charset="0"/>
              </a:rPr>
              <a:t>Company_profile</a:t>
            </a:r>
            <a:endParaRPr lang="en-US" sz="24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Industry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7DD51-C91A-7D4D-8526-F75EA29D0A44}"/>
              </a:ext>
            </a:extLst>
          </p:cNvPr>
          <p:cNvSpPr/>
          <p:nvPr/>
        </p:nvSpPr>
        <p:spPr>
          <a:xfrm>
            <a:off x="6627191" y="1690688"/>
            <a:ext cx="3955774" cy="4351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Not important: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Boolean  Variables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Categorical Variables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Non-breaking spaces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Non-ascii values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2BBC-92B0-2B4F-B058-F4089EED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Avenir Book" panose="02000503020000020003" pitchFamily="2" charset="0"/>
              </a:rPr>
              <a:t>Contributions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405466-4721-6746-9312-00E5C4DBD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489601"/>
              </p:ext>
            </p:extLst>
          </p:nvPr>
        </p:nvGraphicFramePr>
        <p:xfrm>
          <a:off x="1225826" y="1798320"/>
          <a:ext cx="9740347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392">
                  <a:extLst>
                    <a:ext uri="{9D8B030D-6E8A-4147-A177-3AD203B41FA5}">
                      <a16:colId xmlns:a16="http://schemas.microsoft.com/office/drawing/2014/main" val="3922157725"/>
                    </a:ext>
                  </a:extLst>
                </a:gridCol>
                <a:gridCol w="7434955">
                  <a:extLst>
                    <a:ext uri="{9D8B030D-6E8A-4147-A177-3AD203B41FA5}">
                      <a16:colId xmlns:a16="http://schemas.microsoft.com/office/drawing/2014/main" val="340650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42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Avenir Book" panose="02000503020000020003" pitchFamily="2" charset="0"/>
                        </a:rPr>
                        <a:t>Erra</a:t>
                      </a:r>
                      <a:endParaRPr lang="en-US" sz="32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Data exploration &amp; </a:t>
                      </a:r>
                      <a:r>
                        <a:rPr lang="en-US" sz="3200" dirty="0" err="1">
                          <a:latin typeface="Avenir Book" panose="02000503020000020003" pitchFamily="2" charset="0"/>
                        </a:rPr>
                        <a:t>visualisation</a:t>
                      </a:r>
                      <a:endParaRPr lang="en-US" sz="32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7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Ky 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Machine Learning- Naïve Bayes &amp;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11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Stark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Data exploration, cleaning &amp; 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50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Wai Yeong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venir Book" panose="02000503020000020003" pitchFamily="2" charset="0"/>
                        </a:rPr>
                        <a:t>Machine Learning- 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282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780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9433-0509-6C42-AA53-8F7B94A43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1D27D-8E5A-FF48-9DC9-52701BDD4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BFF2A-2D35-DF4F-9F6C-E5ECCDFD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2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r>
              <a:rPr lang="en-US" sz="32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</a:t>
            </a:r>
            <a:r>
              <a:rPr lang="en-US" sz="3200" cap="all" dirty="0" err="1">
                <a:latin typeface="Avenir Book" panose="02000503020000020003" pitchFamily="2" charset="0"/>
                <a:ea typeface="Source Sans Pro SemiBold" panose="020B0603030403020204" pitchFamily="34" charset="0"/>
              </a:rPr>
              <a:t>Fradulent</a:t>
            </a:r>
            <a:r>
              <a:rPr lang="en-US" sz="32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0BA-4B25-5D49-944E-B7263B37A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19" y="4547167"/>
            <a:ext cx="5135905" cy="128848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Large imbalance of fraudulent (minority) versus real (majority) data 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1:19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9F5-D557-8245-B14C-5F2A76C3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3" t="-382" r="59489" b="382"/>
          <a:stretch/>
        </p:blipFill>
        <p:spPr>
          <a:xfrm>
            <a:off x="7274430" y="1022352"/>
            <a:ext cx="2985553" cy="2387561"/>
          </a:xfrm>
          <a:prstGeom prst="rect">
            <a:avLst/>
          </a:prstGeom>
        </p:spPr>
      </p:pic>
      <p:sp>
        <p:nvSpPr>
          <p:cNvPr id="54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8706E-04CB-D746-8820-9BF95EC9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05" t="-402" r="655" b="402"/>
          <a:stretch/>
        </p:blipFill>
        <p:spPr>
          <a:xfrm>
            <a:off x="6817629" y="3555557"/>
            <a:ext cx="3899155" cy="227097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3149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A1F97-1DA5-3241-900C-B18868C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604" y="489098"/>
            <a:ext cx="3943436" cy="1785524"/>
          </a:xfrm>
        </p:spPr>
        <p:txBody>
          <a:bodyPr anchor="b">
            <a:normAutofit/>
          </a:bodyPr>
          <a:lstStyle/>
          <a:p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(Boolean)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D16E5-A2CA-2245-91BD-B4CBE91C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3619" y="464719"/>
            <a:ext cx="2770935" cy="286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11F83-EF7E-D743-B85F-DEF1DBE8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5800" y="448390"/>
            <a:ext cx="2823883" cy="2868007"/>
          </a:xfrm>
          <a:prstGeom prst="rect">
            <a:avLst/>
          </a:prstGeom>
        </p:spPr>
      </p:pic>
      <p:grpSp>
        <p:nvGrpSpPr>
          <p:cNvPr id="13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918" y="3541604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82F90E-E83B-494D-94EC-7112E6044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04348" y="3410896"/>
            <a:ext cx="2859182" cy="2868007"/>
          </a:xfrm>
          <a:prstGeom prst="rect">
            <a:avLst/>
          </a:pr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13AC-7E6B-1E40-8128-679B73F5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604" y="2455101"/>
            <a:ext cx="3943437" cy="3720770"/>
          </a:xfrm>
        </p:spPr>
        <p:txBody>
          <a:bodyPr>
            <a:normAutofit/>
          </a:bodyPr>
          <a:lstStyle/>
          <a:p>
            <a:r>
              <a:rPr lang="en-US" sz="2400" dirty="0"/>
              <a:t>Has company logo</a:t>
            </a:r>
          </a:p>
          <a:p>
            <a:r>
              <a:rPr lang="en-US" sz="2400" dirty="0"/>
              <a:t>Has questions</a:t>
            </a:r>
          </a:p>
          <a:p>
            <a:r>
              <a:rPr lang="en-US" sz="2400" dirty="0"/>
              <a:t>Telecommuting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Poor differentiators of posting fraudulence</a:t>
            </a:r>
          </a:p>
          <a:p>
            <a:pPr marL="0" indent="0">
              <a:buNone/>
            </a:pPr>
            <a:r>
              <a:rPr lang="en-US" sz="2400" dirty="0"/>
              <a:t>Slight exception for company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1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2D51F-EB6D-6A48-9FA4-F36EF920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604" y="489098"/>
            <a:ext cx="3943436" cy="1785524"/>
          </a:xfrm>
        </p:spPr>
        <p:txBody>
          <a:bodyPr anchor="b">
            <a:normAutofit/>
          </a:bodyPr>
          <a:lstStyle/>
          <a:p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(multiclass)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7E8A5-68BD-8E43-A3A0-E1551FDF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8104" y="451794"/>
            <a:ext cx="2781966" cy="2861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D8A07-F88B-5540-BCC2-C0DD0456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84049" y="450065"/>
            <a:ext cx="3067387" cy="2864657"/>
          </a:xfrm>
          <a:prstGeom prst="rect">
            <a:avLst/>
          </a:prstGeom>
        </p:spPr>
      </p:pic>
      <p:grpSp>
        <p:nvGrpSpPr>
          <p:cNvPr id="13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918" y="3541604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45A70F-8830-AA4F-ABAF-0D5FAE08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53540" y="3542357"/>
            <a:ext cx="3930697" cy="3056164"/>
          </a:xfrm>
          <a:prstGeom prst="rect">
            <a:avLst/>
          </a:pr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2B8B-4F99-F540-98FF-9E8ED207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604" y="2455101"/>
            <a:ext cx="3943437" cy="3720770"/>
          </a:xfrm>
        </p:spPr>
        <p:txBody>
          <a:bodyPr>
            <a:normAutofit/>
          </a:bodyPr>
          <a:lstStyle/>
          <a:p>
            <a:r>
              <a:rPr lang="en-US" sz="2400" dirty="0"/>
              <a:t>Employment type</a:t>
            </a:r>
          </a:p>
          <a:p>
            <a:r>
              <a:rPr lang="en-US" sz="2400" dirty="0"/>
              <a:t>Required experience</a:t>
            </a:r>
          </a:p>
          <a:p>
            <a:r>
              <a:rPr lang="en-US" sz="2400" dirty="0"/>
              <a:t>Required education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Poor differentiators of posing fraudulence</a:t>
            </a:r>
          </a:p>
          <a:p>
            <a:pPr marL="0" indent="0">
              <a:buNone/>
            </a:pPr>
            <a:r>
              <a:rPr lang="en-US" sz="2400" dirty="0"/>
              <a:t>Except for required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8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5EAF4-B6F6-8549-AB6D-1FE39930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" y="3227172"/>
            <a:ext cx="4403770" cy="177251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63" name="Group 11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364" name="Oval 12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5" name="Oval 13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66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17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19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20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21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22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23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24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25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26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27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28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3023-899E-8740-A691-118759E5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091" y="2710571"/>
            <a:ext cx="3567082" cy="28170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Fake posting titles tend to require: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Administrative skills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Real posting titles tend to suggest: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Domain specific skills</a:t>
            </a:r>
          </a:p>
        </p:txBody>
      </p:sp>
      <p:sp>
        <p:nvSpPr>
          <p:cNvPr id="378" name="Title 1">
            <a:extLst>
              <a:ext uri="{FF2B5EF4-FFF2-40B4-BE49-F238E27FC236}">
                <a16:creationId xmlns:a16="http://schemas.microsoft.com/office/drawing/2014/main" id="{16AAAC86-F050-8B44-A37F-7FD43A6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650" y="618698"/>
            <a:ext cx="3483646" cy="1785524"/>
          </a:xfrm>
        </p:spPr>
        <p:txBody>
          <a:bodyPr anchor="b">
            <a:normAutofit/>
          </a:bodyPr>
          <a:lstStyle/>
          <a:p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(multiclass)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1B131-114E-D243-8114-B3982518B4D3}"/>
              </a:ext>
            </a:extLst>
          </p:cNvPr>
          <p:cNvSpPr txBox="1"/>
          <p:nvPr/>
        </p:nvSpPr>
        <p:spPr>
          <a:xfrm>
            <a:off x="483702" y="2878124"/>
            <a:ext cx="56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most common job titles and functions for real jobs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670DB154-252E-5047-93DF-94059565FE35}"/>
              </a:ext>
            </a:extLst>
          </p:cNvPr>
          <p:cNvSpPr txBox="1"/>
          <p:nvPr/>
        </p:nvSpPr>
        <p:spPr>
          <a:xfrm>
            <a:off x="367654" y="703988"/>
            <a:ext cx="5729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10 most common job titles and functions for fake jobs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8894B1E-99EC-C64F-9757-A386FF463A25}"/>
              </a:ext>
            </a:extLst>
          </p:cNvPr>
          <p:cNvGrpSpPr/>
          <p:nvPr/>
        </p:nvGrpSpPr>
        <p:grpSpPr>
          <a:xfrm>
            <a:off x="483704" y="1072255"/>
            <a:ext cx="7484690" cy="1640265"/>
            <a:chOff x="120371" y="1072156"/>
            <a:chExt cx="7484690" cy="16402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0E33E-0355-8942-9C58-75B30FB3D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371" y="1074106"/>
              <a:ext cx="5284886" cy="163831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79A4E3-BCA2-3449-B34D-C13627DA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257" y="1072156"/>
              <a:ext cx="2199804" cy="16383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B1CE226-0F9A-6B41-BAD3-1CC08FBE3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74" y="3227172"/>
            <a:ext cx="2496928" cy="17703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43F52-EB0A-154F-BEF2-6401CFF22212}"/>
              </a:ext>
            </a:extLst>
          </p:cNvPr>
          <p:cNvCxnSpPr>
            <a:cxnSpLocks/>
          </p:cNvCxnSpPr>
          <p:nvPr/>
        </p:nvCxnSpPr>
        <p:spPr>
          <a:xfrm>
            <a:off x="403827" y="2878124"/>
            <a:ext cx="7564567" cy="0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5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FA32F-C6A0-A84A-B448-10797FE9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Autofit/>
          </a:bodyPr>
          <a:lstStyle/>
          <a:p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Exploratory analysis</a:t>
            </a:r>
            <a:b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</a:br>
            <a:r>
              <a:rPr lang="en-US" sz="3600" cap="all" dirty="0">
                <a:latin typeface="Avenir Book" panose="02000503020000020003" pitchFamily="2" charset="0"/>
                <a:ea typeface="Source Sans Pro SemiBold" panose="020B0603030403020204" pitchFamily="34" charset="0"/>
              </a:rPr>
              <a:t>(multiclass)</a:t>
            </a:r>
            <a:endParaRPr lang="en-US" sz="3600" dirty="0"/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4104-53AB-9941-97DD-90EAFCCC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Discrepancy in industry which fake job postings tend to target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Oil &amp; Energy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Accounting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Real Estate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Tourism</a:t>
            </a: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2FC7E-0B06-4C40-A44A-EC1226F6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145" y="946515"/>
            <a:ext cx="4463594" cy="2376863"/>
          </a:xfrm>
          <a:prstGeom prst="rect">
            <a:avLst/>
          </a:prstGeom>
        </p:spPr>
      </p:pic>
      <p:sp>
        <p:nvSpPr>
          <p:cNvPr id="36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21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EB910-A901-0042-82C8-BBEC0585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45" y="3718663"/>
            <a:ext cx="4463594" cy="2332227"/>
          </a:xfrm>
          <a:prstGeom prst="rect">
            <a:avLst/>
          </a:prstGeom>
        </p:spPr>
      </p:pic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2FEE99-2537-F845-BACE-C41261BB3307}"/>
              </a:ext>
            </a:extLst>
          </p:cNvPr>
          <p:cNvSpPr txBox="1"/>
          <p:nvPr/>
        </p:nvSpPr>
        <p:spPr>
          <a:xfrm>
            <a:off x="7942308" y="566300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Fake job industries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FAFAA-026D-C242-BC4A-E2ECF507F604}"/>
              </a:ext>
            </a:extLst>
          </p:cNvPr>
          <p:cNvSpPr txBox="1"/>
          <p:nvPr/>
        </p:nvSpPr>
        <p:spPr>
          <a:xfrm>
            <a:off x="7942308" y="60202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Real job industries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00434-C61B-AB45-8B79-40D564687B4A}"/>
              </a:ext>
            </a:extLst>
          </p:cNvPr>
          <p:cNvCxnSpPr>
            <a:cxnSpLocks/>
          </p:cNvCxnSpPr>
          <p:nvPr/>
        </p:nvCxnSpPr>
        <p:spPr>
          <a:xfrm>
            <a:off x="6553200" y="3539207"/>
            <a:ext cx="5287626" cy="0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58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257A-A2AD-CC4D-828A-CE196CEA148E}"/>
              </a:ext>
            </a:extLst>
          </p:cNvPr>
          <p:cNvSpPr txBox="1">
            <a:spLocks/>
          </p:cNvSpPr>
          <p:nvPr/>
        </p:nvSpPr>
        <p:spPr>
          <a:xfrm>
            <a:off x="838200" y="565739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cap="all" dirty="0">
                <a:latin typeface="Avenir Book" panose="02000503020000020003" pitchFamily="2" charset="0"/>
              </a:rPr>
              <a:t>Exploratory analysis</a:t>
            </a:r>
            <a:br>
              <a:rPr lang="en-US" sz="3700" cap="all" dirty="0">
                <a:latin typeface="Avenir Book" panose="02000503020000020003" pitchFamily="2" charset="0"/>
              </a:rPr>
            </a:br>
            <a:r>
              <a:rPr lang="en-US" sz="3700" cap="all" dirty="0">
                <a:latin typeface="Avenir Book" panose="02000503020000020003" pitchFamily="2" charset="0"/>
              </a:rPr>
              <a:t>(Company profile)</a:t>
            </a:r>
            <a:endParaRPr lang="en-US" sz="3700" dirty="0">
              <a:latin typeface="Avenir Book" panose="02000503020000020003" pitchFamily="2" charset="0"/>
            </a:endParaRPr>
          </a:p>
        </p:txBody>
      </p:sp>
      <p:grpSp>
        <p:nvGrpSpPr>
          <p:cNvPr id="22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B61CB-04BE-DC43-8A96-A4C429DBFE80}"/>
              </a:ext>
            </a:extLst>
          </p:cNvPr>
          <p:cNvGrpSpPr>
            <a:grpSpLocks noChangeAspect="1"/>
          </p:cNvGrpSpPr>
          <p:nvPr/>
        </p:nvGrpSpPr>
        <p:grpSpPr>
          <a:xfrm>
            <a:off x="996320" y="1825625"/>
            <a:ext cx="10199360" cy="4351338"/>
            <a:chOff x="792791" y="1285875"/>
            <a:chExt cx="7425896" cy="3168099"/>
          </a:xfrm>
        </p:grpSpPr>
        <p:pic>
          <p:nvPicPr>
            <p:cNvPr id="3" name="Google Shape;117;p23">
              <a:extLst>
                <a:ext uri="{FF2B5EF4-FFF2-40B4-BE49-F238E27FC236}">
                  <a16:creationId xmlns:a16="http://schemas.microsoft.com/office/drawing/2014/main" id="{1934DB6E-B1B1-FA4A-88AD-4A1D3B2BDDE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92791" y="1285875"/>
              <a:ext cx="7425896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19;p23">
              <a:extLst>
                <a:ext uri="{FF2B5EF4-FFF2-40B4-BE49-F238E27FC236}">
                  <a16:creationId xmlns:a16="http://schemas.microsoft.com/office/drawing/2014/main" id="{49A93E36-C478-A842-BF43-DE07070B1E9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 l="1339" t="12576" r="54069" b="10499"/>
            <a:stretch/>
          </p:blipFill>
          <p:spPr>
            <a:xfrm>
              <a:off x="1245703" y="3857625"/>
              <a:ext cx="3154017" cy="59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19;p23">
              <a:extLst>
                <a:ext uri="{FF2B5EF4-FFF2-40B4-BE49-F238E27FC236}">
                  <a16:creationId xmlns:a16="http://schemas.microsoft.com/office/drawing/2014/main" id="{514FA13B-AD8F-5E43-BF77-5C31B47ABD0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 l="54182" t="11538" r="1226" b="11538"/>
            <a:stretch/>
          </p:blipFill>
          <p:spPr>
            <a:xfrm>
              <a:off x="5011661" y="3857625"/>
              <a:ext cx="3154017" cy="5963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0525101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985</Words>
  <Application>Microsoft Macintosh PowerPoint</Application>
  <PresentationFormat>Widescreen</PresentationFormat>
  <Paragraphs>184</Paragraphs>
  <Slides>36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Avenir Book</vt:lpstr>
      <vt:lpstr>Calibri</vt:lpstr>
      <vt:lpstr>Calibri Light</vt:lpstr>
      <vt:lpstr>Cambria Math</vt:lpstr>
      <vt:lpstr>Source Sans Pro</vt:lpstr>
      <vt:lpstr>FunkyShapesVTI</vt:lpstr>
      <vt:lpstr>Fake Job Postings</vt:lpstr>
      <vt:lpstr>Objective problem statement</vt:lpstr>
      <vt:lpstr>Where to start?</vt:lpstr>
      <vt:lpstr>Exploratory analysis (Fradulent)</vt:lpstr>
      <vt:lpstr>Exploratory analysis (Boolean)</vt:lpstr>
      <vt:lpstr>Exploratory analysis (multiclass)</vt:lpstr>
      <vt:lpstr>Exploratory analysis (multiclass)</vt:lpstr>
      <vt:lpstr>Exploratory analysis (multiclass)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ANALYSIS (COMMON WORDS)</vt:lpstr>
      <vt:lpstr>Unstructured (fill-in form)</vt:lpstr>
      <vt:lpstr>PowerPoint Presentation</vt:lpstr>
      <vt:lpstr>Data cleaning - Language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 AUC-ROC</vt:lpstr>
      <vt:lpstr>Machine Learning Models</vt:lpstr>
      <vt:lpstr>Naive Bayes</vt:lpstr>
      <vt:lpstr>SVM (Kernel) </vt:lpstr>
      <vt:lpstr>PowerPoint Presentation</vt:lpstr>
      <vt:lpstr>Neural Network</vt:lpstr>
      <vt:lpstr>Neural Network: Overfitting</vt:lpstr>
      <vt:lpstr>Neural Network: Avoiding overfitting</vt:lpstr>
      <vt:lpstr>Results</vt:lpstr>
      <vt:lpstr>PERFORMANCE OF MODELS</vt:lpstr>
      <vt:lpstr>Importance of feature predictors</vt:lpstr>
      <vt:lpstr>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Job Postings</dc:title>
  <dc:creator>#STARK CHEN WENHONG#</dc:creator>
  <cp:lastModifiedBy>#STARK CHEN WENHONG#</cp:lastModifiedBy>
  <cp:revision>6</cp:revision>
  <dcterms:created xsi:type="dcterms:W3CDTF">2020-11-03T10:48:09Z</dcterms:created>
  <dcterms:modified xsi:type="dcterms:W3CDTF">2020-11-03T15:22:07Z</dcterms:modified>
</cp:coreProperties>
</file>